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74" r:id="rId2"/>
    <p:sldId id="275" r:id="rId3"/>
    <p:sldId id="303" r:id="rId4"/>
    <p:sldId id="304" r:id="rId5"/>
    <p:sldId id="305" r:id="rId6"/>
    <p:sldId id="306" r:id="rId7"/>
    <p:sldId id="281" r:id="rId8"/>
    <p:sldId id="277" r:id="rId9"/>
    <p:sldId id="282" r:id="rId10"/>
    <p:sldId id="278" r:id="rId11"/>
    <p:sldId id="280" r:id="rId12"/>
    <p:sldId id="279" r:id="rId13"/>
    <p:sldId id="307" r:id="rId14"/>
    <p:sldId id="308" r:id="rId15"/>
    <p:sldId id="309" r:id="rId16"/>
    <p:sldId id="311" r:id="rId17"/>
    <p:sldId id="310" r:id="rId18"/>
    <p:sldId id="31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88AF-FCA5-4466-A719-FAF67EE4326E}" type="datetimeFigureOut">
              <a:rPr lang="el-GR" smtClean="0"/>
              <a:pPr/>
              <a:t>15/7/2018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6C5-43FA-4278-9A3B-56A9F902A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5034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88AF-FCA5-4466-A719-FAF67EE4326E}" type="datetimeFigureOut">
              <a:rPr lang="el-GR" smtClean="0"/>
              <a:pPr/>
              <a:t>15/7/2018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6C5-43FA-4278-9A3B-56A9F902A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1961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88AF-FCA5-4466-A719-FAF67EE4326E}" type="datetimeFigureOut">
              <a:rPr lang="el-GR" smtClean="0"/>
              <a:pPr/>
              <a:t>15/7/2018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6C5-43FA-4278-9A3B-56A9F902A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15778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88AF-FCA5-4466-A719-FAF67EE4326E}" type="datetimeFigureOut">
              <a:rPr lang="el-GR" smtClean="0"/>
              <a:pPr/>
              <a:t>15/7/2018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6C5-43FA-4278-9A3B-56A9F902A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27827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88AF-FCA5-4466-A719-FAF67EE4326E}" type="datetimeFigureOut">
              <a:rPr lang="el-GR" smtClean="0"/>
              <a:pPr/>
              <a:t>15/7/2018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6C5-43FA-4278-9A3B-56A9F902A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82831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88AF-FCA5-4466-A719-FAF67EE4326E}" type="datetimeFigureOut">
              <a:rPr lang="el-GR" smtClean="0"/>
              <a:pPr/>
              <a:t>15/7/2018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6C5-43FA-4278-9A3B-56A9F902A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84991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88AF-FCA5-4466-A719-FAF67EE4326E}" type="datetimeFigureOut">
              <a:rPr lang="el-GR" smtClean="0"/>
              <a:pPr/>
              <a:t>15/7/2018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6C5-43FA-4278-9A3B-56A9F902A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29560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88AF-FCA5-4466-A719-FAF67EE4326E}" type="datetimeFigureOut">
              <a:rPr lang="el-GR" smtClean="0"/>
              <a:pPr/>
              <a:t>15/7/2018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6C5-43FA-4278-9A3B-56A9F902A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12155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88AF-FCA5-4466-A719-FAF67EE4326E}" type="datetimeFigureOut">
              <a:rPr lang="el-GR" smtClean="0"/>
              <a:pPr/>
              <a:t>15/7/2018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6C5-43FA-4278-9A3B-56A9F902A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4516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88AF-FCA5-4466-A719-FAF67EE4326E}" type="datetimeFigureOut">
              <a:rPr lang="el-GR" smtClean="0"/>
              <a:pPr/>
              <a:t>15/7/2018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8F9E6C5-43FA-4278-9A3B-56A9F902A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7306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88AF-FCA5-4466-A719-FAF67EE4326E}" type="datetimeFigureOut">
              <a:rPr lang="el-GR" smtClean="0"/>
              <a:pPr/>
              <a:t>15/7/2018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6C5-43FA-4278-9A3B-56A9F902A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1489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88AF-FCA5-4466-A719-FAF67EE4326E}" type="datetimeFigureOut">
              <a:rPr lang="el-GR" smtClean="0"/>
              <a:pPr/>
              <a:t>15/7/2018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6C5-43FA-4278-9A3B-56A9F902A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7247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88AF-FCA5-4466-A719-FAF67EE4326E}" type="datetimeFigureOut">
              <a:rPr lang="el-GR" smtClean="0"/>
              <a:pPr/>
              <a:t>15/7/2018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6C5-43FA-4278-9A3B-56A9F902A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39935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88AF-FCA5-4466-A719-FAF67EE4326E}" type="datetimeFigureOut">
              <a:rPr lang="el-GR" smtClean="0"/>
              <a:pPr/>
              <a:t>15/7/2018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6C5-43FA-4278-9A3B-56A9F902A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0256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88AF-FCA5-4466-A719-FAF67EE4326E}" type="datetimeFigureOut">
              <a:rPr lang="el-GR" smtClean="0"/>
              <a:pPr/>
              <a:t>15/7/2018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6C5-43FA-4278-9A3B-56A9F902A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2787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88AF-FCA5-4466-A719-FAF67EE4326E}" type="datetimeFigureOut">
              <a:rPr lang="el-GR" smtClean="0"/>
              <a:pPr/>
              <a:t>15/7/2018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6C5-43FA-4278-9A3B-56A9F902A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5350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88AF-FCA5-4466-A719-FAF67EE4326E}" type="datetimeFigureOut">
              <a:rPr lang="el-GR" smtClean="0"/>
              <a:pPr/>
              <a:t>15/7/2018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6C5-43FA-4278-9A3B-56A9F902A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8470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F8288AF-FCA5-4466-A719-FAF67EE4326E}" type="datetimeFigureOut">
              <a:rPr lang="el-GR" smtClean="0"/>
              <a:pPr/>
              <a:t>15/7/2018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8F9E6C5-43FA-4278-9A3B-56A9F902A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7688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5400" dirty="0" smtClean="0"/>
              <a:t>Το Ψυχικό  Σθένος στον Αθλητισμό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/>
              <a:t>Δρ. Νίκος Γεωργιάδης</a:t>
            </a:r>
          </a:p>
          <a:p>
            <a:r>
              <a:rPr lang="el-GR" b="1" dirty="0"/>
              <a:t>Σύμβουλος </a:t>
            </a:r>
            <a:r>
              <a:rPr lang="el-GR" b="1" dirty="0" smtClean="0"/>
              <a:t>Αθλητικού, Ακαδημαϊκού &amp; </a:t>
            </a:r>
          </a:p>
          <a:p>
            <a:r>
              <a:rPr lang="el-GR" b="1" dirty="0" smtClean="0"/>
              <a:t>Επαγγελματικού </a:t>
            </a:r>
            <a:r>
              <a:rPr lang="el-GR" b="1" dirty="0"/>
              <a:t>Προσανατολισμού</a:t>
            </a:r>
          </a:p>
          <a:p>
            <a:endParaRPr lang="en-US" dirty="0"/>
          </a:p>
        </p:txBody>
      </p:sp>
      <p:pic>
        <p:nvPicPr>
          <p:cNvPr id="4" name="Εικόνα 7" descr="Εικόνα που περιέχει υπογραφή&#10;&#10;Η περιγραφή δημιουργήθηκε με υψηλή αξιοπιστία">
            <a:extLst>
              <a:ext uri="{FF2B5EF4-FFF2-40B4-BE49-F238E27FC236}">
                <a16:creationId xmlns:a16="http://schemas.microsoft.com/office/drawing/2014/main" xmlns="" id="{9AC1B208-AB4E-4F48-A233-9E786DC15B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42" t="2948" r="3637" b="3370"/>
          <a:stretch/>
        </p:blipFill>
        <p:spPr>
          <a:xfrm>
            <a:off x="178686" y="1553671"/>
            <a:ext cx="2635684" cy="207965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3902962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0701F64-668D-4932-BFA1-257BBB0AD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284" y="438426"/>
            <a:ext cx="8293768" cy="886159"/>
          </a:xfrm>
        </p:spPr>
        <p:txBody>
          <a:bodyPr>
            <a:normAutofit fontScale="90000"/>
          </a:bodyPr>
          <a:lstStyle/>
          <a:p>
            <a:r>
              <a:rPr lang="el-GR" dirty="0"/>
              <a:t>ΔΕΞΙΟΤΗΤΕΣ </a:t>
            </a:r>
            <a:r>
              <a:rPr lang="el-GR" sz="2200" dirty="0"/>
              <a:t>ΠΟΥ ΕΙΝΑΙ </a:t>
            </a:r>
            <a:r>
              <a:rPr lang="el-GR" sz="3100" b="1" dirty="0"/>
              <a:t>ΑΠΑΡΑΙΤΗΤΟ</a:t>
            </a:r>
            <a:r>
              <a:rPr lang="el-GR" sz="2200" b="1" dirty="0"/>
              <a:t> </a:t>
            </a:r>
            <a:r>
              <a:rPr lang="el-GR" sz="2200" dirty="0"/>
              <a:t/>
            </a:r>
            <a:br>
              <a:rPr lang="el-GR" sz="2200" dirty="0"/>
            </a:br>
            <a:r>
              <a:rPr lang="el-GR" dirty="0"/>
              <a:t>ΝΑ ΕΞΑΣΚΗΘΟΥΝ/ΑΠΟΚΤΗΘΟΥΝ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D8466EE-B5D0-4D3E-8975-9292FCE9A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9621" y="1203158"/>
            <a:ext cx="9070286" cy="565484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l-GR" dirty="0"/>
              <a:t> </a:t>
            </a:r>
          </a:p>
        </p:txBody>
      </p:sp>
      <p:pic>
        <p:nvPicPr>
          <p:cNvPr id="6" name="Εικόνα 5" descr="Εικόνα που περιέχει υπογραφή&#10;&#10;Η περιγραφή δημιουργήθηκε με υψηλή αξιοπιστία">
            <a:extLst>
              <a:ext uri="{FF2B5EF4-FFF2-40B4-BE49-F238E27FC236}">
                <a16:creationId xmlns:a16="http://schemas.microsoft.com/office/drawing/2014/main" xmlns="" id="{E9A4EF2A-BBDB-43E9-B882-E6C9680352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21570" y="5253172"/>
            <a:ext cx="1629798" cy="12920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0" y="1417892"/>
            <a:ext cx="6096000" cy="486287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/>
              <a:t> </a:t>
            </a:r>
            <a:endParaRPr lang="en-US" sz="3600" dirty="0"/>
          </a:p>
          <a:p>
            <a:r>
              <a:rPr lang="el-GR" sz="3600" dirty="0"/>
              <a:t>•	Θετική στάση</a:t>
            </a:r>
            <a:endParaRPr lang="en-US" sz="3600" dirty="0"/>
          </a:p>
          <a:p>
            <a:r>
              <a:rPr lang="el-GR" sz="3600" dirty="0">
                <a:solidFill>
                  <a:schemeClr val="accent1">
                    <a:lumMod val="75000"/>
                  </a:schemeClr>
                </a:solidFill>
              </a:rPr>
              <a:t>•	Κίνητρο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sz="3600" dirty="0"/>
              <a:t>•	Συγκέντρωση</a:t>
            </a:r>
            <a:endParaRPr lang="en-US" sz="3600" dirty="0"/>
          </a:p>
          <a:p>
            <a:r>
              <a:rPr lang="el-GR" sz="3600" dirty="0">
                <a:solidFill>
                  <a:schemeClr val="accent1">
                    <a:lumMod val="75000"/>
                  </a:schemeClr>
                </a:solidFill>
              </a:rPr>
              <a:t>•	Αυτοπεποίθηση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sz="3600" dirty="0"/>
              <a:t>•	Αυτογνωσία/Αυτοεκτίμηση</a:t>
            </a:r>
            <a:endParaRPr lang="en-US" sz="3600" dirty="0"/>
          </a:p>
          <a:p>
            <a:r>
              <a:rPr lang="el-GR" sz="3600" dirty="0">
                <a:solidFill>
                  <a:schemeClr val="accent1">
                    <a:lumMod val="75000"/>
                  </a:schemeClr>
                </a:solidFill>
              </a:rPr>
              <a:t>•	Σταθερότητα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sz="3600" dirty="0"/>
              <a:t>•	Απόδοση υπό πίεση</a:t>
            </a:r>
            <a:endParaRPr lang="en-US" sz="3600" dirty="0"/>
          </a:p>
          <a:p>
            <a:r>
              <a:rPr lang="el-GR" sz="3600" dirty="0">
                <a:solidFill>
                  <a:schemeClr val="accent1">
                    <a:lumMod val="75000"/>
                  </a:schemeClr>
                </a:solidFill>
              </a:rPr>
              <a:t>•	Αυτοέλεγχος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1291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0701F64-668D-4932-BFA1-257BBB0AD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284" y="136358"/>
            <a:ext cx="8293768" cy="886159"/>
          </a:xfrm>
        </p:spPr>
        <p:txBody>
          <a:bodyPr>
            <a:normAutofit/>
          </a:bodyPr>
          <a:lstStyle/>
          <a:p>
            <a:r>
              <a:rPr lang="el-GR" sz="3600" b="1" dirty="0">
                <a:solidFill>
                  <a:schemeClr val="accent5">
                    <a:lumMod val="75000"/>
                  </a:schemeClr>
                </a:solidFill>
              </a:rPr>
              <a:t>ΤΕΧΝΙΚΕΣ / ΣΤΡΑΤΗΓΙΚΕΣ</a:t>
            </a:r>
          </a:p>
        </p:txBody>
      </p:sp>
      <p:pic>
        <p:nvPicPr>
          <p:cNvPr id="6" name="Εικόνα 5" descr="Εικόνα που περιέχει υπογραφή&#10;&#10;Η περιγραφή δημιουργήθηκε με υψηλή αξιοπιστία">
            <a:extLst>
              <a:ext uri="{FF2B5EF4-FFF2-40B4-BE49-F238E27FC236}">
                <a16:creationId xmlns:a16="http://schemas.microsoft.com/office/drawing/2014/main" xmlns="" id="{E9A4EF2A-BBDB-43E9-B882-E6C9680352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21570" y="5253172"/>
            <a:ext cx="1629798" cy="12920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0" y="1474167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/>
              <a:t> </a:t>
            </a:r>
            <a:endParaRPr lang="en-US" sz="3600" dirty="0"/>
          </a:p>
          <a:p>
            <a:r>
              <a:rPr lang="el-GR" sz="3600" dirty="0"/>
              <a:t>•	Καθορισμός στόχων</a:t>
            </a:r>
            <a:endParaRPr lang="en-US" sz="3600" dirty="0"/>
          </a:p>
          <a:p>
            <a:r>
              <a:rPr lang="el-GR" sz="3600" dirty="0">
                <a:solidFill>
                  <a:schemeClr val="accent1">
                    <a:lumMod val="75000"/>
                  </a:schemeClr>
                </a:solidFill>
              </a:rPr>
              <a:t>•	Χαλάρωση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sz="3600" dirty="0"/>
              <a:t>•	Αυτοσυγκέντρωση</a:t>
            </a:r>
            <a:endParaRPr lang="en-US" sz="3600" dirty="0"/>
          </a:p>
          <a:p>
            <a:r>
              <a:rPr lang="el-GR" sz="3600" dirty="0">
                <a:solidFill>
                  <a:schemeClr val="accent1">
                    <a:lumMod val="75000"/>
                  </a:schemeClr>
                </a:solidFill>
              </a:rPr>
              <a:t>•	</a:t>
            </a:r>
            <a:r>
              <a:rPr lang="el-GR" sz="3600" dirty="0" err="1">
                <a:solidFill>
                  <a:schemeClr val="accent1">
                    <a:lumMod val="75000"/>
                  </a:schemeClr>
                </a:solidFill>
              </a:rPr>
              <a:t>Αυτοδιάλογος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sz="3600" dirty="0"/>
              <a:t>•	Νοερή απεικόνιση</a:t>
            </a:r>
            <a:endParaRPr lang="en-US" sz="3600" dirty="0"/>
          </a:p>
          <a:p>
            <a:r>
              <a:rPr lang="el-GR" sz="3600" dirty="0">
                <a:solidFill>
                  <a:schemeClr val="accent1">
                    <a:lumMod val="75000"/>
                  </a:schemeClr>
                </a:solidFill>
              </a:rPr>
              <a:t>•	Εύρεση κινήτρου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sz="3600" dirty="0"/>
              <a:t>•	Καθιέρωση </a:t>
            </a:r>
            <a:r>
              <a:rPr lang="el-GR" sz="3600" dirty="0" smtClean="0"/>
              <a:t>ρουτίνας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846656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0701F64-668D-4932-BFA1-257BBB0AD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990" y="323064"/>
            <a:ext cx="8293768" cy="886159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/>
              <a:t>Ενδεικτικά: </a:t>
            </a:r>
            <a:r>
              <a:rPr lang="en-US" dirty="0"/>
              <a:t/>
            </a:r>
            <a:br>
              <a:rPr lang="en-US" dirty="0"/>
            </a:b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D8466EE-B5D0-4D3E-8975-9292FCE9A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145" y="2698487"/>
            <a:ext cx="7594136" cy="354724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l-GR" dirty="0"/>
              <a:t> </a:t>
            </a:r>
          </a:p>
        </p:txBody>
      </p:sp>
      <p:pic>
        <p:nvPicPr>
          <p:cNvPr id="6" name="Εικόνα 5" descr="Εικόνα που περιέχει υπογραφή&#10;&#10;Η περιγραφή δημιουργήθηκε με υψηλή αξιοπιστία">
            <a:extLst>
              <a:ext uri="{FF2B5EF4-FFF2-40B4-BE49-F238E27FC236}">
                <a16:creationId xmlns:a16="http://schemas.microsoft.com/office/drawing/2014/main" xmlns="" id="{E9A4EF2A-BBDB-43E9-B882-E6C9680352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21570" y="5253172"/>
            <a:ext cx="1629798" cy="12920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71145" y="1001555"/>
            <a:ext cx="1028022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>
                <a:solidFill>
                  <a:schemeClr val="accent1">
                    <a:lumMod val="75000"/>
                  </a:schemeClr>
                </a:solidFill>
              </a:rPr>
              <a:t>ΚΙΝΗΤΡΟ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Είναι η νοητική διαδικασία στην οποία οφείλεται η έναρξη, η διατήρηση, ή η αλλαγή μιας ενέργειας ή συμπεριφοράς μας.</a:t>
            </a:r>
            <a:endParaRPr lang="en-US" sz="200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Είναι ο «λόγος» για τον οποίο επιλέγουμε να κάνουμε (ή να μην κάνουμε) κάτι.</a:t>
            </a:r>
            <a:endParaRPr lang="en-US" sz="200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Ο «λόγος αυτός δεν μένει πάντα σταθερός, μπορεί να αλλάξει πολλές φορές στην πορεία.</a:t>
            </a:r>
            <a:endParaRPr lang="en-US" sz="200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Μπορεί να είναι </a:t>
            </a:r>
            <a:r>
              <a:rPr lang="el-GR" sz="2000" dirty="0" smtClean="0"/>
              <a:t>εσωτερικό </a:t>
            </a:r>
            <a:r>
              <a:rPr lang="el-GR" sz="2000" dirty="0"/>
              <a:t>ή εξωτερικό.</a:t>
            </a:r>
            <a:endParaRPr lang="en-US" sz="200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Και τα δύο είδη είναι σημαντικά στον αθλητισμό, όμως το εσωτερικό κίνητρο είναι αυτό 	που έχει την μεγαλύτερη επιρροή.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652990" y="3931418"/>
            <a:ext cx="77577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>
                <a:solidFill>
                  <a:schemeClr val="accent1">
                    <a:lumMod val="75000"/>
                  </a:schemeClr>
                </a:solidFill>
              </a:rPr>
              <a:t>Σημάδια έλλειψης κινήτρου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Μειωμένη διάθεση για προπόνηση</a:t>
            </a:r>
            <a:endParaRPr lang="en-US" sz="200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Προπόνηση χωρίς το 100% της προσπάθειάς μας</a:t>
            </a:r>
            <a:endParaRPr lang="en-US" sz="200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«Σκαμπανεβάσματα» στην απόδοσή μας</a:t>
            </a:r>
            <a:endParaRPr lang="en-US" sz="200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Αποφυγή υποχρεώσεων</a:t>
            </a:r>
            <a:endParaRPr lang="en-US" sz="200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Γκρίνια, κακή διάθεση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8770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0701F64-668D-4932-BFA1-257BBB0AD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702" y="171736"/>
            <a:ext cx="8293768" cy="886159"/>
          </a:xfrm>
        </p:spPr>
        <p:txBody>
          <a:bodyPr>
            <a:normAutofit fontScale="90000"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  <a:t>Κίνητρα</a:t>
            </a:r>
            <a:b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3200" b="1" dirty="0" smtClean="0"/>
              <a:t>Στρατηγικές </a:t>
            </a:r>
            <a:r>
              <a:rPr lang="el-GR" sz="3200" b="1" dirty="0"/>
              <a:t>που </a:t>
            </a:r>
            <a:r>
              <a:rPr lang="el-GR" sz="3200" b="1" dirty="0" smtClean="0"/>
              <a:t>βοηθούν</a:t>
            </a:r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l-G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Εικόνα 5" descr="Εικόνα που περιέχει υπογραφή&#10;&#10;Η περιγραφή δημιουργήθηκε με υψηλή αξιοπιστία">
            <a:extLst>
              <a:ext uri="{FF2B5EF4-FFF2-40B4-BE49-F238E27FC236}">
                <a16:creationId xmlns:a16="http://schemas.microsoft.com/office/drawing/2014/main" xmlns="" id="{E9A4EF2A-BBDB-43E9-B882-E6C9680352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21570" y="5253172"/>
            <a:ext cx="1629798" cy="12920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49783" y="1210372"/>
            <a:ext cx="64075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</a:rPr>
              <a:t>Για τον Αθλητή: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000" dirty="0" smtClean="0"/>
              <a:t>Θέτω </a:t>
            </a:r>
            <a:r>
              <a:rPr lang="el-GR" sz="2000" dirty="0"/>
              <a:t>βραχυπρόθεσμους και πραγματοποιήσιμους </a:t>
            </a:r>
            <a:r>
              <a:rPr lang="el-GR" sz="2000" dirty="0" smtClean="0"/>
              <a:t>στόχους</a:t>
            </a:r>
            <a:endParaRPr lang="en-US" sz="20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Θυμάμαι πάντα και τον τελικό </a:t>
            </a:r>
            <a:r>
              <a:rPr lang="el-GR" sz="2000" dirty="0" smtClean="0"/>
              <a:t>στόχο</a:t>
            </a:r>
            <a:endParaRPr lang="en-US" sz="20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Καθιερώνω </a:t>
            </a:r>
            <a:r>
              <a:rPr lang="el-GR" sz="2000" dirty="0" smtClean="0"/>
              <a:t>ρουτίνα</a:t>
            </a:r>
            <a:endParaRPr lang="en-US" sz="2000" dirty="0" smtClean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000" dirty="0" smtClean="0"/>
              <a:t>Κάνω προπόνηση/ συναναστρέφομαι με άτομα που έχουν θετική προδιάθεση και ίδιους στόχους με εμένα</a:t>
            </a:r>
            <a:endParaRPr lang="en-US" sz="2000" dirty="0"/>
          </a:p>
          <a:p>
            <a:pPr>
              <a:buClr>
                <a:schemeClr val="accent1"/>
              </a:buClr>
            </a:pP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849784" y="3457760"/>
            <a:ext cx="858698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</a:rPr>
              <a:t>Για 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τον προπονητή: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Ανακάλυψε </a:t>
            </a:r>
            <a:r>
              <a:rPr lang="el-GR" sz="2000" b="1" dirty="0"/>
              <a:t>«τι» </a:t>
            </a:r>
            <a:r>
              <a:rPr lang="el-GR" sz="2000" dirty="0"/>
              <a:t>παρακινεί κάθε παίχτη </a:t>
            </a:r>
            <a:r>
              <a:rPr lang="el-GR" sz="2000" dirty="0" smtClean="0"/>
              <a:t>ξεχωριστά</a:t>
            </a:r>
            <a:endParaRPr lang="en-US" sz="20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Θέσε πραγματοποιήσιμους </a:t>
            </a:r>
            <a:r>
              <a:rPr lang="el-GR" sz="2000" dirty="0" smtClean="0"/>
              <a:t>στόχους</a:t>
            </a:r>
            <a:endParaRPr lang="en-US" sz="20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Εξήγησε το «γιατί» χρειάζεται να κάνουν </a:t>
            </a:r>
            <a:r>
              <a:rPr lang="el-GR" sz="2000" dirty="0" smtClean="0"/>
              <a:t>κάτι</a:t>
            </a:r>
            <a:endParaRPr lang="el-GR" sz="20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Αναγνώρισε προσωπικά επιτεύγματα/προσπάθειες όσο μικρά και αν </a:t>
            </a:r>
            <a:r>
              <a:rPr lang="el-GR" sz="2000" dirty="0" smtClean="0"/>
              <a:t>είναι</a:t>
            </a:r>
            <a:endParaRPr lang="en-US" sz="20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Χτίσε σχέση εμπιστοσύνης με κάθε παίχτη και δείξε προσωπικό ενδιαφέρον για την προσπάθειά </a:t>
            </a:r>
            <a:r>
              <a:rPr lang="el-GR" sz="2000" dirty="0" smtClean="0"/>
              <a:t>του</a:t>
            </a:r>
            <a:endParaRPr lang="en-US" sz="20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l-GR" sz="2000" dirty="0"/>
              <a:t>Απέφυγε συγκρίσεις ανάμεσα στους παίχτες</a:t>
            </a:r>
            <a:endParaRPr lang="en-US" sz="2000" dirty="0"/>
          </a:p>
          <a:p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9183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0701F64-668D-4932-BFA1-257BBB0AD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284" y="136358"/>
            <a:ext cx="8293768" cy="886159"/>
          </a:xfrm>
        </p:spPr>
        <p:txBody>
          <a:bodyPr>
            <a:normAutofit/>
          </a:bodyPr>
          <a:lstStyle/>
          <a:p>
            <a:pPr algn="ctr"/>
            <a:r>
              <a:rPr lang="el-GR" b="1" dirty="0">
                <a:solidFill>
                  <a:schemeClr val="accent5">
                    <a:lumMod val="75000"/>
                  </a:schemeClr>
                </a:solidFill>
              </a:rPr>
              <a:t>Καθορισμός Στόχων</a:t>
            </a:r>
          </a:p>
        </p:txBody>
      </p:sp>
      <p:pic>
        <p:nvPicPr>
          <p:cNvPr id="6" name="Εικόνα 5" descr="Εικόνα που περιέχει υπογραφή&#10;&#10;Η περιγραφή δημιουργήθηκε με υψηλή αξιοπιστία">
            <a:extLst>
              <a:ext uri="{FF2B5EF4-FFF2-40B4-BE49-F238E27FC236}">
                <a16:creationId xmlns:a16="http://schemas.microsoft.com/office/drawing/2014/main" xmlns="" id="{E9A4EF2A-BBDB-43E9-B882-E6C9680352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21570" y="5253172"/>
            <a:ext cx="1629798" cy="12920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50168" y="1711905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u="sng" dirty="0">
                <a:solidFill>
                  <a:schemeClr val="accent5">
                    <a:lumMod val="75000"/>
                  </a:schemeClr>
                </a:solidFill>
              </a:rPr>
              <a:t>Goal Setting</a:t>
            </a:r>
            <a:r>
              <a:rPr lang="el-GR" sz="3200" dirty="0">
                <a:solidFill>
                  <a:schemeClr val="accent5">
                    <a:lumMod val="75000"/>
                  </a:schemeClr>
                </a:solidFill>
              </a:rPr>
              <a:t>    </a:t>
            </a:r>
            <a:r>
              <a:rPr lang="en-US" sz="3200" dirty="0"/>
              <a:t>S.M.A.R.T</a:t>
            </a:r>
            <a:r>
              <a:rPr lang="en-US" sz="2400" dirty="0"/>
              <a:t>.</a:t>
            </a:r>
          </a:p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S</a:t>
            </a:r>
            <a:r>
              <a:rPr lang="en-US" sz="2400" dirty="0"/>
              <a:t>pecific</a:t>
            </a:r>
            <a:r>
              <a:rPr lang="el-GR" sz="2400" dirty="0"/>
              <a:t> - </a:t>
            </a:r>
            <a:r>
              <a:rPr lang="el-GR" sz="2400" b="1" dirty="0">
                <a:solidFill>
                  <a:schemeClr val="accent5">
                    <a:lumMod val="75000"/>
                  </a:schemeClr>
                </a:solidFill>
              </a:rPr>
              <a:t>Συγκεκριμένοι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en-US" sz="2400" dirty="0"/>
              <a:t>easurable</a:t>
            </a:r>
            <a:r>
              <a:rPr lang="el-GR" sz="2400" dirty="0"/>
              <a:t> – </a:t>
            </a:r>
            <a:r>
              <a:rPr lang="el-GR" sz="2400" b="1" dirty="0">
                <a:solidFill>
                  <a:schemeClr val="accent5">
                    <a:lumMod val="75000"/>
                  </a:schemeClr>
                </a:solidFill>
              </a:rPr>
              <a:t>Μετρίσιμοι 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en-US" sz="2400" dirty="0"/>
              <a:t>ttainable</a:t>
            </a:r>
            <a:r>
              <a:rPr lang="el-GR" sz="2400" dirty="0"/>
              <a:t> </a:t>
            </a:r>
            <a:r>
              <a:rPr lang="el-GR" sz="2400" b="1" dirty="0">
                <a:solidFill>
                  <a:schemeClr val="accent5">
                    <a:lumMod val="75000"/>
                  </a:schemeClr>
                </a:solidFill>
              </a:rPr>
              <a:t>– Πραγματοποιήσιμοι 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sz="2400" dirty="0"/>
              <a:t>elevant</a:t>
            </a:r>
            <a:r>
              <a:rPr lang="el-GR" sz="2400" dirty="0"/>
              <a:t> – </a:t>
            </a:r>
            <a:r>
              <a:rPr lang="el-GR" sz="2400" b="1" dirty="0">
                <a:solidFill>
                  <a:schemeClr val="accent5">
                    <a:lumMod val="75000"/>
                  </a:schemeClr>
                </a:solidFill>
              </a:rPr>
              <a:t>Σχετικοί</a:t>
            </a:r>
            <a:r>
              <a:rPr lang="el-GR" sz="2400" dirty="0"/>
              <a:t>	</a:t>
            </a:r>
            <a:endParaRPr lang="en-US" sz="2400" dirty="0"/>
          </a:p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en-US" sz="2400" dirty="0"/>
              <a:t>ime bound</a:t>
            </a:r>
            <a:r>
              <a:rPr lang="el-GR" sz="2400" dirty="0"/>
              <a:t> – </a:t>
            </a:r>
            <a:r>
              <a:rPr lang="el-GR" sz="2400" b="1" dirty="0">
                <a:solidFill>
                  <a:schemeClr val="accent5">
                    <a:lumMod val="75000"/>
                  </a:schemeClr>
                </a:solidFill>
              </a:rPr>
              <a:t>Μέσα σε χρονοδιάγραμμα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6666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0701F64-668D-4932-BFA1-257BBB0AD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802" y="31039"/>
            <a:ext cx="8293768" cy="563563"/>
          </a:xfrm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chemeClr val="accent5">
                    <a:lumMod val="75000"/>
                  </a:schemeClr>
                </a:solidFill>
              </a:rPr>
              <a:t>Τρία στάδια στόχων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D8466EE-B5D0-4D3E-8975-9292FCE9A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424" y="755259"/>
            <a:ext cx="9070286" cy="565484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l-GR" dirty="0"/>
              <a:t> </a:t>
            </a:r>
          </a:p>
        </p:txBody>
      </p:sp>
      <p:pic>
        <p:nvPicPr>
          <p:cNvPr id="6" name="Εικόνα 5" descr="Εικόνα που περιέχει υπογραφή&#10;&#10;Η περιγραφή δημιουργήθηκε με υψηλή αξιοπιστία">
            <a:extLst>
              <a:ext uri="{FF2B5EF4-FFF2-40B4-BE49-F238E27FC236}">
                <a16:creationId xmlns:a16="http://schemas.microsoft.com/office/drawing/2014/main" xmlns="" id="{E9A4EF2A-BBDB-43E9-B882-E6C9680352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21570" y="5253172"/>
            <a:ext cx="1629798" cy="1292007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046528"/>
              </p:ext>
            </p:extLst>
          </p:nvPr>
        </p:nvGraphicFramePr>
        <p:xfrm>
          <a:off x="1521415" y="614081"/>
          <a:ext cx="8800155" cy="5974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4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96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987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22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13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2066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2753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47" marR="292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Δυσκολία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el-GR" sz="1600" dirty="0">
                          <a:effectLst/>
                        </a:rPr>
                        <a:t>Τι χρειάζεται αλλαγή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  <a:endParaRPr lang="en-US" sz="1600" dirty="0">
                        <a:effectLst/>
                      </a:endParaRPr>
                    </a:p>
                  </a:txBody>
                  <a:tcPr marL="29247" marR="292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Στόχος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el-GR" sz="1600" dirty="0">
                          <a:effectLst/>
                        </a:rPr>
                        <a:t>Η αλλαγή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47" marR="292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Μέθοδος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el-GR" sz="1600" dirty="0">
                          <a:effectLst/>
                        </a:rPr>
                        <a:t>Πώς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47" marR="292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Διάρκεια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el-GR" sz="1600" dirty="0">
                          <a:effectLst/>
                        </a:rPr>
                        <a:t>Πότε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47" marR="292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Σχόλια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47" marR="29247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9879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effectLst/>
                        </a:rPr>
                        <a:t>Διαδικαστικπί</a:t>
                      </a:r>
                      <a:r>
                        <a:rPr lang="el-GR" sz="1200" dirty="0">
                          <a:effectLst/>
                        </a:rPr>
                        <a:t> Στόχοι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47" marR="29247" marT="0" marB="0" vert="vert27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5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Διατροφή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Ξεκούραση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Ενδυνάμωση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Βάρος, Μυϊκή σύσταση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Ύπνος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∅</a:t>
                      </a:r>
                      <a:r>
                        <a:rPr lang="en-US" sz="1200" dirty="0">
                          <a:effectLst/>
                        </a:rPr>
                        <a:t>Smoking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Αποθεραπεία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Διαχείριση χρόνου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Κινητό – </a:t>
                      </a:r>
                      <a:r>
                        <a:rPr lang="en-US" sz="1200" dirty="0">
                          <a:effectLst/>
                        </a:rPr>
                        <a:t>Social Media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5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47" marR="292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5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Βελτίωση μυϊκής μάζας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Show </a:t>
                      </a:r>
                      <a:r>
                        <a:rPr lang="en-US" sz="1400" dirty="0">
                          <a:effectLst/>
                        </a:rPr>
                        <a:t>up 10’ earlier for every practice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47" marR="292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47" marR="29247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2000" dirty="0">
                        <a:effectLst/>
                      </a:endParaRPr>
                    </a:p>
                  </a:txBody>
                  <a:tcPr marL="29247" marR="292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ΓΟΝΕΙΣ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ΠΡΟΠΟΝΗΤΕΣ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ΔΑΣΚΑΛΟΙ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ΚΑΘΗΓΗΤΕΣ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ΑΘΛΗΤΗΣ </a:t>
                      </a:r>
                      <a:endParaRPr lang="en-US" sz="1400" dirty="0">
                        <a:effectLst/>
                      </a:endParaRPr>
                    </a:p>
                  </a:txBody>
                  <a:tcPr marL="29247" marR="29247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1104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Στόχοι Απόδοσης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47" marR="29247" marT="0" marB="0" vert="vert27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</a:txBody>
                  <a:tcPr marL="29247" marR="292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47" marR="292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47" marR="29247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47" marR="29247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ΠΡΟΠΟΝΗΤΗΣ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ΑΘΛΗΤΗΣ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47" marR="29247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1963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 Στόχοι  Αποτελέσματος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47" marR="29247" marT="0" marB="0" vert="vert2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5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dirty="0" smtClean="0">
                          <a:effectLst/>
                        </a:rPr>
                        <a:t>Νίκες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dirty="0" smtClean="0">
                          <a:effectLst/>
                        </a:rPr>
                        <a:t>Εθνική</a:t>
                      </a:r>
                      <a:r>
                        <a:rPr lang="el-GR" sz="1100" baseline="0" dirty="0" smtClean="0">
                          <a:effectLst/>
                        </a:rPr>
                        <a:t> Ομάδα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Βελτίωση </a:t>
                      </a:r>
                      <a:r>
                        <a:rPr lang="el-GR" sz="1100" dirty="0" smtClean="0">
                          <a:effectLst/>
                        </a:rPr>
                        <a:t>%</a:t>
                      </a:r>
                      <a:r>
                        <a:rPr lang="el-GR" sz="1100" baseline="0" dirty="0">
                          <a:effectLst/>
                        </a:rPr>
                        <a:t> </a:t>
                      </a:r>
                      <a:r>
                        <a:rPr lang="el-GR" sz="1100" baseline="0" dirty="0" smtClean="0">
                          <a:effectLst/>
                        </a:rPr>
                        <a:t>- Μ.Ο</a:t>
                      </a:r>
                      <a:r>
                        <a:rPr lang="el-GR" sz="1100" dirty="0" smtClean="0">
                          <a:effectLst/>
                        </a:rPr>
                        <a:t>.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# πόντων, </a:t>
                      </a:r>
                      <a:r>
                        <a:rPr lang="el-GR" sz="1100" dirty="0" err="1" smtClean="0">
                          <a:effectLst/>
                        </a:rPr>
                        <a:t>ριμπ</a:t>
                      </a:r>
                      <a:r>
                        <a:rPr lang="el-GR" sz="1100" dirty="0" smtClean="0">
                          <a:effectLst/>
                        </a:rPr>
                        <a:t>, </a:t>
                      </a:r>
                      <a:r>
                        <a:rPr lang="el-GR" sz="1100" dirty="0" err="1">
                          <a:effectLst/>
                        </a:rPr>
                        <a:t>ασσιστ</a:t>
                      </a:r>
                      <a:r>
                        <a:rPr lang="el-GR" sz="1100" dirty="0">
                          <a:effectLst/>
                        </a:rPr>
                        <a:t> </a:t>
                      </a:r>
                      <a:r>
                        <a:rPr lang="el-GR" sz="1100" dirty="0" smtClean="0">
                          <a:effectLst/>
                        </a:rPr>
                        <a:t>…</a:t>
                      </a:r>
                      <a:endParaRPr lang="en-US" sz="5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5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47" marR="292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5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47" marR="292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5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47" marR="29247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47" marR="29247" marT="0" marB="0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47" marR="29247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82767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0701F64-668D-4932-BFA1-257BBB0AD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9116" y="111260"/>
            <a:ext cx="8293768" cy="886159"/>
          </a:xfrm>
        </p:spPr>
        <p:txBody>
          <a:bodyPr>
            <a:normAutofit fontScale="90000"/>
          </a:bodyPr>
          <a:lstStyle/>
          <a:p>
            <a:pPr lvl="0"/>
            <a:r>
              <a:rPr lang="el-GR" altLang="en-US" b="1" dirty="0" smtClean="0">
                <a:ln>
                  <a:noFill/>
                </a:ln>
                <a:latin typeface="Calibri" pitchFamily="34" charset="0"/>
                <a:cs typeface="Calibri" pitchFamily="34" charset="0"/>
              </a:rPr>
              <a:t>Συγκέντρωση</a:t>
            </a:r>
            <a:r>
              <a:rPr lang="el-GR" altLang="en-US" sz="4400" b="1" dirty="0" smtClean="0">
                <a:ln>
                  <a:noFill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2400" dirty="0">
                <a:ln>
                  <a:noFill/>
                </a:ln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400" dirty="0">
                <a:ln>
                  <a:noFill/>
                </a:ln>
                <a:latin typeface="Arial" pitchFamily="34" charset="0"/>
                <a:cs typeface="Arial" pitchFamily="34" charset="0"/>
              </a:rPr>
            </a:b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D8466EE-B5D0-4D3E-8975-9292FCE9A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203158"/>
            <a:ext cx="9070286" cy="565484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l-GR" dirty="0"/>
              <a:t> </a:t>
            </a:r>
          </a:p>
        </p:txBody>
      </p:sp>
      <p:pic>
        <p:nvPicPr>
          <p:cNvPr id="6" name="Εικόνα 5" descr="Εικόνα που περιέχει υπογραφή&#10;&#10;Η περιγραφή δημιουργήθηκε με υψηλή αξιοπιστία">
            <a:extLst>
              <a:ext uri="{FF2B5EF4-FFF2-40B4-BE49-F238E27FC236}">
                <a16:creationId xmlns:a16="http://schemas.microsoft.com/office/drawing/2014/main" xmlns="" id="{E9A4EF2A-BBDB-43E9-B882-E6C9680352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21570" y="5253172"/>
            <a:ext cx="1629798" cy="1292007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409652"/>
              </p:ext>
            </p:extLst>
          </p:nvPr>
        </p:nvGraphicFramePr>
        <p:xfrm>
          <a:off x="2628900" y="2481943"/>
          <a:ext cx="7200900" cy="41200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0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200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chemeClr val="tx1"/>
                          </a:solidFill>
                          <a:effectLst/>
                        </a:rPr>
                        <a:t>Ο Αθλητής </a:t>
                      </a:r>
                      <a:r>
                        <a:rPr lang="el-GR" sz="2400" dirty="0">
                          <a:solidFill>
                            <a:schemeClr val="tx1"/>
                          </a:solidFill>
                          <a:effectLst/>
                        </a:rPr>
                        <a:t>πρέπει να :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l-GR" sz="1600" dirty="0">
                          <a:effectLst/>
                        </a:rPr>
                        <a:t>Αναγνωρίζει διασπαστικούς παράγοντες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</a:rPr>
                        <a:t>Αναπτύσσει ανθεκτικότητα στα διασπαστικά ερεθίσματα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  <a:effectLst/>
                        </a:rPr>
                        <a:t>Μένει στο ‘’εδώ και ΄τώρα’’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</a:rPr>
                        <a:t>‘’Παρκάρει την σκέψη του’’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  <a:effectLst/>
                        </a:rPr>
                        <a:t>Χρησιμοποιεί λέξεις κλειδιά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</a:rPr>
                        <a:t>Κάνει αυτό-διάλογο με θετικά μηνύματα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  <a:effectLst/>
                        </a:rPr>
                        <a:t>Περιορίζει το άγχος του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effectLst/>
                        </a:rPr>
                        <a:t>Είναι ξεκούραστος κατά την προπόνηση και τον αγώνα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chemeClr val="tx1"/>
                          </a:solidFill>
                          <a:effectLst/>
                        </a:rPr>
                        <a:t>Ο Προπονητής μπορεί να: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l-GR" sz="2000" dirty="0">
                          <a:effectLst/>
                        </a:rPr>
                        <a:t>Περιορίζει δική του διασπαστική </a:t>
                      </a:r>
                      <a:r>
                        <a:rPr lang="el-GR" sz="2000" dirty="0" smtClean="0">
                          <a:effectLst/>
                        </a:rPr>
                        <a:t>συμπεριφορά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l-GR" sz="2000" dirty="0">
                          <a:solidFill>
                            <a:schemeClr val="tx1"/>
                          </a:solidFill>
                          <a:effectLst/>
                        </a:rPr>
                        <a:t>Κάνει την προπόνηση με διασπαστικά </a:t>
                      </a:r>
                      <a:r>
                        <a:rPr lang="el-GR" sz="2000" dirty="0" smtClean="0">
                          <a:solidFill>
                            <a:schemeClr val="tx1"/>
                          </a:solidFill>
                          <a:effectLst/>
                        </a:rPr>
                        <a:t>ερεθίσματα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l-GR" sz="2000" dirty="0">
                          <a:effectLst/>
                        </a:rPr>
                        <a:t>Χρησιμοποιεί  λέξεις ‘’κλειδιά’’ για επαναφορά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00199" y="662026"/>
            <a:ext cx="960120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Είναι η Ικανότητα μας να εστιάζουμε την προσοχή μας  προς ένα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συγκεκριμένο ερέθισμα την φορά,  χωρίς να επηρεαζόμαστε από άλλα εξωτερικά και εσωτερικά ερεθίσματα  που ανταγωνίζονται με την προσοχή μας. </a:t>
            </a:r>
            <a:r>
              <a:rPr kumimoji="0" lang="el-GR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‘’</a:t>
            </a:r>
            <a:r>
              <a:rPr lang="el-GR" alt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Β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eing</a:t>
            </a:r>
            <a:r>
              <a:rPr kumimoji="0" lang="el-GR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kumimoji="0" lang="el-GR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the</a:t>
            </a:r>
            <a:r>
              <a:rPr kumimoji="0" lang="el-GR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zone</a:t>
            </a:r>
            <a:r>
              <a:rPr kumimoji="0" lang="el-GR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’’ </a:t>
            </a:r>
            <a:r>
              <a:rPr kumimoji="0" lang="el-G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είναι ένας συνηθισμένος περιγραφικός όρος </a:t>
            </a:r>
            <a:r>
              <a:rPr kumimoji="0" lang="el-G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στις</a:t>
            </a:r>
            <a:r>
              <a:rPr kumimoji="0" lang="el-GR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ΗΠΑ.</a:t>
            </a:r>
            <a:endParaRPr kumimoji="0" lang="el-GR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1596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0701F64-668D-4932-BFA1-257BBB0AD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771" y="63511"/>
            <a:ext cx="8293768" cy="886159"/>
          </a:xfrm>
        </p:spPr>
        <p:txBody>
          <a:bodyPr>
            <a:normAutofit/>
          </a:bodyPr>
          <a:lstStyle/>
          <a:p>
            <a:r>
              <a:rPr lang="el-GR" b="1" dirty="0">
                <a:solidFill>
                  <a:schemeClr val="accent5">
                    <a:lumMod val="75000"/>
                  </a:schemeClr>
                </a:solidFill>
              </a:rPr>
              <a:t>Συμβουλές προς Προπονητές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D8466EE-B5D0-4D3E-8975-9292FCE9A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9621" y="1203158"/>
            <a:ext cx="9070286" cy="565484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l-GR" dirty="0"/>
              <a:t> </a:t>
            </a:r>
          </a:p>
        </p:txBody>
      </p:sp>
      <p:pic>
        <p:nvPicPr>
          <p:cNvPr id="6" name="Εικόνα 5" descr="Εικόνα που περιέχει υπογραφή&#10;&#10;Η περιγραφή δημιουργήθηκε με υψηλή αξιοπιστία">
            <a:extLst>
              <a:ext uri="{FF2B5EF4-FFF2-40B4-BE49-F238E27FC236}">
                <a16:creationId xmlns:a16="http://schemas.microsoft.com/office/drawing/2014/main" xmlns="" id="{E9A4EF2A-BBDB-43E9-B882-E6C9680352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21570" y="5253172"/>
            <a:ext cx="1629798" cy="12920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79621" y="949671"/>
            <a:ext cx="907028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 </a:t>
            </a:r>
            <a:endParaRPr lang="en-US" dirty="0"/>
          </a:p>
          <a:p>
            <a:r>
              <a:rPr lang="el-GR" sz="2400" dirty="0"/>
              <a:t>Ο Προπονητής δεν είναι αναγκασμένος να αναλάβει και τον ρόλο του ψυχολόγου, πρέπει όμως σε γενικές γραμμές να γνωρίζει τις </a:t>
            </a:r>
            <a:r>
              <a:rPr lang="el-GR" sz="2400" dirty="0" err="1"/>
              <a:t>ψυχονοητικές</a:t>
            </a:r>
            <a:r>
              <a:rPr lang="el-GR" sz="2400" dirty="0"/>
              <a:t> απαιτήσεις/καταστάσεις του αθλήματος του και τις δυνάμεις/αδυναμίες της  ομάδας του και κάθε παίκτη  ξεχωριστά.</a:t>
            </a:r>
            <a:endParaRPr lang="en-US" sz="2400" dirty="0"/>
          </a:p>
          <a:p>
            <a:endParaRPr lang="el-GR" sz="2400" dirty="0"/>
          </a:p>
          <a:p>
            <a:r>
              <a:rPr lang="el-GR" sz="2400" dirty="0"/>
              <a:t>Τρεις  (3) είναι οι </a:t>
            </a:r>
            <a:r>
              <a:rPr lang="el-GR" sz="2800" b="1" dirty="0"/>
              <a:t>κυριότερες δεξιότητες </a:t>
            </a:r>
            <a:r>
              <a:rPr lang="el-GR" sz="2400" dirty="0"/>
              <a:t>(η ικανότητες) τις οποίες μπορεί ο προπονητής να καλλιεργήσει στους παίκτες του.</a:t>
            </a:r>
          </a:p>
          <a:p>
            <a:endParaRPr lang="el-GR" sz="2400" dirty="0"/>
          </a:p>
          <a:p>
            <a:r>
              <a:rPr lang="el-GR" sz="2400" dirty="0"/>
              <a:t> 1</a:t>
            </a:r>
            <a:r>
              <a:rPr lang="el-GR" sz="2400" b="1" dirty="0"/>
              <a:t>. Αυτογνωσία/αυτοεκτίμηση</a:t>
            </a:r>
            <a:r>
              <a:rPr lang="el-GR" sz="2400" dirty="0"/>
              <a:t> (απαραίτητα για την νοητική προσπάθεια) </a:t>
            </a:r>
          </a:p>
          <a:p>
            <a:r>
              <a:rPr lang="el-GR" sz="2400" dirty="0"/>
              <a:t>2. </a:t>
            </a:r>
            <a:r>
              <a:rPr lang="el-GR" sz="2400" b="1" dirty="0"/>
              <a:t>Κίνητρο</a:t>
            </a:r>
            <a:r>
              <a:rPr lang="el-GR" sz="2400" dirty="0"/>
              <a:t> (απαραίτητο για την φυσική προσπάθεια) και </a:t>
            </a:r>
          </a:p>
          <a:p>
            <a:r>
              <a:rPr lang="el-GR" sz="2400" dirty="0"/>
              <a:t>3. </a:t>
            </a:r>
            <a:r>
              <a:rPr lang="el-GR" sz="2400" b="1" dirty="0"/>
              <a:t>Αυτοπεποίθηση</a:t>
            </a:r>
            <a:r>
              <a:rPr lang="el-GR" sz="2400" dirty="0"/>
              <a:t> (απαραίτητη για την συγκέντρωση)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344501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0701F64-668D-4932-BFA1-257BBB0AD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211" y="-27699"/>
            <a:ext cx="8293768" cy="886159"/>
          </a:xfrm>
        </p:spPr>
        <p:txBody>
          <a:bodyPr>
            <a:normAutofit/>
          </a:bodyPr>
          <a:lstStyle/>
          <a:p>
            <a:r>
              <a:rPr lang="el-GR" b="1" dirty="0">
                <a:solidFill>
                  <a:schemeClr val="accent5">
                    <a:lumMod val="75000"/>
                  </a:schemeClr>
                </a:solidFill>
              </a:rPr>
              <a:t>ΠΩΣ;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D8466EE-B5D0-4D3E-8975-9292FCE9A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9621" y="1203158"/>
            <a:ext cx="9070286" cy="565484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l-GR" dirty="0"/>
              <a:t> </a:t>
            </a:r>
          </a:p>
        </p:txBody>
      </p:sp>
      <p:pic>
        <p:nvPicPr>
          <p:cNvPr id="6" name="Εικόνα 5" descr="Εικόνα που περιέχει υπογραφή&#10;&#10;Η περιγραφή δημιουργήθηκε με υψηλή αξιοπιστία">
            <a:extLst>
              <a:ext uri="{FF2B5EF4-FFF2-40B4-BE49-F238E27FC236}">
                <a16:creationId xmlns:a16="http://schemas.microsoft.com/office/drawing/2014/main" xmlns="" id="{E9A4EF2A-BBDB-43E9-B882-E6C9680352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21570" y="5253172"/>
            <a:ext cx="1629798" cy="12920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41239" y="728202"/>
            <a:ext cx="91086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/>
              <a:t>Καταγραφή προφίλ αθλητή από τον προπονητή (που συμπεριλαμβάνει και ψυχοκοινωνικές δεξιότητες)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/>
              <a:t>Καταγραφή προφίλ από τον ίδιο τον αθλητή (ποιες νομίζει ότι είναι οι αδυναμίες του, ποια τα δυνατά του σημεία;)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/>
              <a:t>Συζητήστε ομοιότητες διαφορές στις απόψεις σας.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/>
              <a:t>Θέστε στόχους σύμφωνα με το ακρώνυμο ‘’</a:t>
            </a:r>
            <a:r>
              <a:rPr lang="en-US" sz="2000" dirty="0"/>
              <a:t>SMART</a:t>
            </a:r>
            <a:r>
              <a:rPr lang="el-GR" sz="2000" dirty="0"/>
              <a:t>’’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 smtClean="0"/>
              <a:t>Θυμηθείτε </a:t>
            </a:r>
            <a:r>
              <a:rPr lang="el-GR" sz="2000" dirty="0"/>
              <a:t>ότι σεις οι ίδιοι είστε τα πρότυπα συμπεριφοράς των αθλητών σας έτσι φροντίστε </a:t>
            </a:r>
            <a:r>
              <a:rPr lang="el-GR" sz="2000" dirty="0" smtClean="0"/>
              <a:t>να</a:t>
            </a:r>
            <a:endParaRPr lang="en-US" sz="2000" dirty="0"/>
          </a:p>
          <a:p>
            <a:r>
              <a:rPr lang="el-GR" sz="2000" dirty="0"/>
              <a:t>	</a:t>
            </a:r>
            <a:r>
              <a:rPr lang="el-GR" sz="2000" dirty="0" smtClean="0"/>
              <a:t>	Είστε </a:t>
            </a:r>
            <a:r>
              <a:rPr lang="el-GR" sz="2000" dirty="0"/>
              <a:t>δίκαιοι</a:t>
            </a:r>
            <a:endParaRPr lang="en-US" sz="2000" dirty="0"/>
          </a:p>
          <a:p>
            <a:r>
              <a:rPr lang="el-GR" sz="2000" dirty="0"/>
              <a:t>	</a:t>
            </a:r>
            <a:r>
              <a:rPr lang="el-GR" sz="2000" dirty="0" smtClean="0"/>
              <a:t>	Να </a:t>
            </a:r>
            <a:r>
              <a:rPr lang="el-GR" sz="2000" dirty="0"/>
              <a:t>μην </a:t>
            </a:r>
            <a:r>
              <a:rPr lang="el-GR" sz="2000" dirty="0" smtClean="0"/>
              <a:t>αποδίδετε  </a:t>
            </a:r>
            <a:r>
              <a:rPr lang="el-GR" sz="2000" dirty="0"/>
              <a:t>προσωπικές ευθύνες ( σχολιάζουμε τις  πράξεις όχι την </a:t>
            </a:r>
            <a:r>
              <a:rPr lang="el-GR" sz="2000" dirty="0" smtClean="0"/>
              <a:t>		προσωπικότητα </a:t>
            </a:r>
            <a:r>
              <a:rPr lang="el-GR" sz="2000" dirty="0"/>
              <a:t>του αθλητή μας)</a:t>
            </a:r>
            <a:endParaRPr lang="en-US" sz="2000" dirty="0"/>
          </a:p>
          <a:p>
            <a:r>
              <a:rPr lang="el-GR" sz="2000" dirty="0"/>
              <a:t>	</a:t>
            </a:r>
            <a:r>
              <a:rPr lang="el-GR" sz="2000" dirty="0" smtClean="0"/>
              <a:t>	Συγκρατείτε </a:t>
            </a:r>
            <a:r>
              <a:rPr lang="el-GR" sz="2000" dirty="0"/>
              <a:t>τα αρνητικά σας συναισθήματα</a:t>
            </a:r>
            <a:endParaRPr lang="en-US" sz="2000" dirty="0"/>
          </a:p>
          <a:p>
            <a:r>
              <a:rPr lang="el-GR" sz="2000" dirty="0"/>
              <a:t>	</a:t>
            </a:r>
            <a:r>
              <a:rPr lang="el-GR" sz="2000" dirty="0" smtClean="0"/>
              <a:t>	Τονίζετε </a:t>
            </a:r>
            <a:r>
              <a:rPr lang="el-GR" sz="2000" dirty="0"/>
              <a:t>τα θετικά στοιχεία και τη συνεισφορά κάθε </a:t>
            </a:r>
            <a:r>
              <a:rPr lang="el-GR" sz="2000" dirty="0" smtClean="0"/>
              <a:t>παίκτη</a:t>
            </a:r>
            <a:endParaRPr lang="en-US" sz="2000" dirty="0"/>
          </a:p>
          <a:p>
            <a:r>
              <a:rPr lang="el-GR" sz="2000" dirty="0"/>
              <a:t>	</a:t>
            </a:r>
            <a:r>
              <a:rPr lang="el-GR" sz="2000" dirty="0" smtClean="0"/>
              <a:t>	Χειρίζεστε </a:t>
            </a:r>
            <a:r>
              <a:rPr lang="el-GR" sz="2000" dirty="0"/>
              <a:t>σωστά τη νίκη και την ήττα</a:t>
            </a:r>
            <a:endParaRPr lang="en-US" sz="2000" dirty="0"/>
          </a:p>
          <a:p>
            <a:r>
              <a:rPr lang="el-GR" sz="2000" dirty="0"/>
              <a:t>	</a:t>
            </a:r>
            <a:r>
              <a:rPr lang="el-GR" sz="2000" dirty="0" smtClean="0"/>
              <a:t>	Μαθαίνετε </a:t>
            </a:r>
            <a:r>
              <a:rPr lang="el-GR" sz="2000" dirty="0"/>
              <a:t>μαζί με τους παίκτες σας πώς να διορθώνεστε από τα </a:t>
            </a:r>
            <a:r>
              <a:rPr lang="el-GR" sz="2000" dirty="0" smtClean="0"/>
              <a:t>λάθη 			σας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995430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0701F64-668D-4932-BFA1-257BBB0AD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099" y="3315959"/>
            <a:ext cx="3567794" cy="886159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bg2">
                    <a:lumMod val="50000"/>
                  </a:schemeClr>
                </a:solidFill>
              </a:rPr>
              <a:t>ΑΘΛΗΤΗΣ =</a:t>
            </a:r>
            <a:endParaRPr lang="el-GR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Εικόνα 5" descr="Εικόνα που περιέχει υπογραφή&#10;&#10;Η περιγραφή δημιουργήθηκε με υψηλή αξιοπιστία">
            <a:extLst>
              <a:ext uri="{FF2B5EF4-FFF2-40B4-BE49-F238E27FC236}">
                <a16:creationId xmlns:a16="http://schemas.microsoft.com/office/drawing/2014/main" xmlns="" id="{E9A4EF2A-BBDB-43E9-B882-E6C9680352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21570" y="5253172"/>
            <a:ext cx="1629798" cy="12920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92337" y="636990"/>
            <a:ext cx="5812970" cy="59400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bg1"/>
                </a:solidFill>
              </a:rPr>
              <a:t>ΣΤΑΣΗ/ΔΙΑΘΕΣΗ  </a:t>
            </a:r>
            <a:endParaRPr lang="el-GR" sz="2000" dirty="0" smtClean="0">
              <a:solidFill>
                <a:schemeClr val="bg1"/>
              </a:solidFill>
            </a:endParaRPr>
          </a:p>
          <a:p>
            <a:r>
              <a:rPr lang="el-GR" sz="2000" dirty="0" smtClean="0">
                <a:solidFill>
                  <a:schemeClr val="bg1"/>
                </a:solidFill>
              </a:rPr>
              <a:t>	+  </a:t>
            </a:r>
          </a:p>
          <a:p>
            <a:r>
              <a:rPr lang="el-GR" sz="2000" dirty="0" smtClean="0">
                <a:solidFill>
                  <a:schemeClr val="bg1"/>
                </a:solidFill>
              </a:rPr>
              <a:t>ΤΑΛΕΝΤΟ / ΙΚΑΝΟΤΗΤΕΣ</a:t>
            </a:r>
            <a:endParaRPr lang="el-GR" sz="2000" dirty="0">
              <a:solidFill>
                <a:schemeClr val="bg1"/>
              </a:solidFill>
            </a:endParaRPr>
          </a:p>
          <a:p>
            <a:r>
              <a:rPr lang="el-GR" sz="2000" dirty="0" smtClean="0">
                <a:solidFill>
                  <a:schemeClr val="bg1"/>
                </a:solidFill>
              </a:rPr>
              <a:t>	+  </a:t>
            </a:r>
          </a:p>
          <a:p>
            <a:r>
              <a:rPr lang="el-GR" sz="2000" dirty="0" smtClean="0">
                <a:solidFill>
                  <a:schemeClr val="bg1"/>
                </a:solidFill>
              </a:rPr>
              <a:t>ΓΟΝΙΔΙΑΚΟ </a:t>
            </a:r>
            <a:r>
              <a:rPr lang="el-GR" sz="2000" dirty="0">
                <a:solidFill>
                  <a:schemeClr val="bg1"/>
                </a:solidFill>
              </a:rPr>
              <a:t>ΠΡΟΦΙΛ  </a:t>
            </a:r>
            <a:endParaRPr lang="el-GR" sz="2000" dirty="0" smtClean="0">
              <a:solidFill>
                <a:schemeClr val="bg1"/>
              </a:solidFill>
            </a:endParaRPr>
          </a:p>
          <a:p>
            <a:r>
              <a:rPr lang="el-GR" sz="2000" dirty="0" smtClean="0">
                <a:solidFill>
                  <a:schemeClr val="bg1"/>
                </a:solidFill>
              </a:rPr>
              <a:t>	+  </a:t>
            </a:r>
          </a:p>
          <a:p>
            <a:r>
              <a:rPr lang="el-GR" sz="2000" dirty="0" smtClean="0">
                <a:solidFill>
                  <a:schemeClr val="bg1"/>
                </a:solidFill>
              </a:rPr>
              <a:t>ΠΡΟΣΠΑΘΕΙΑ / ΔΕΞΙΟΤΗΤΕΣ  </a:t>
            </a:r>
            <a:endParaRPr lang="el-GR" sz="2000" dirty="0">
              <a:solidFill>
                <a:schemeClr val="bg1"/>
              </a:solidFill>
            </a:endParaRPr>
          </a:p>
          <a:p>
            <a:r>
              <a:rPr lang="el-GR" sz="2000" dirty="0" smtClean="0">
                <a:solidFill>
                  <a:schemeClr val="bg1"/>
                </a:solidFill>
              </a:rPr>
              <a:t>	+  </a:t>
            </a:r>
          </a:p>
          <a:p>
            <a:r>
              <a:rPr lang="el-GR" sz="2000" dirty="0" smtClean="0">
                <a:solidFill>
                  <a:schemeClr val="bg1"/>
                </a:solidFill>
              </a:rPr>
              <a:t>ΠΡΟΠΟΝΗΣΗ  </a:t>
            </a:r>
          </a:p>
          <a:p>
            <a:r>
              <a:rPr lang="el-GR" sz="2000" dirty="0" smtClean="0">
                <a:solidFill>
                  <a:schemeClr val="bg1"/>
                </a:solidFill>
              </a:rPr>
              <a:t>	+  </a:t>
            </a:r>
          </a:p>
          <a:p>
            <a:r>
              <a:rPr lang="el-GR" sz="2000" dirty="0" smtClean="0">
                <a:solidFill>
                  <a:schemeClr val="bg1"/>
                </a:solidFill>
              </a:rPr>
              <a:t>ΓΝΩΣΕΙΣ  </a:t>
            </a:r>
          </a:p>
          <a:p>
            <a:r>
              <a:rPr lang="el-GR" sz="2000" dirty="0" smtClean="0">
                <a:solidFill>
                  <a:schemeClr val="bg1"/>
                </a:solidFill>
              </a:rPr>
              <a:t>	+</a:t>
            </a:r>
          </a:p>
          <a:p>
            <a:r>
              <a:rPr lang="el-GR" sz="2000" dirty="0" smtClean="0">
                <a:solidFill>
                  <a:schemeClr val="bg1"/>
                </a:solidFill>
              </a:rPr>
              <a:t>ΠΡΟΣΩΠΙΚΟΤΗΤΑ  </a:t>
            </a:r>
          </a:p>
          <a:p>
            <a:r>
              <a:rPr lang="el-GR" sz="2000" dirty="0" smtClean="0">
                <a:solidFill>
                  <a:schemeClr val="bg1"/>
                </a:solidFill>
              </a:rPr>
              <a:t>	+ </a:t>
            </a:r>
          </a:p>
          <a:p>
            <a:r>
              <a:rPr lang="el-GR" sz="2000" dirty="0" smtClean="0">
                <a:solidFill>
                  <a:schemeClr val="bg1"/>
                </a:solidFill>
              </a:rPr>
              <a:t>ΗΛΙΚΙΑ  </a:t>
            </a:r>
            <a:endParaRPr lang="el-GR" sz="2000" dirty="0">
              <a:solidFill>
                <a:schemeClr val="bg1"/>
              </a:solidFill>
            </a:endParaRPr>
          </a:p>
          <a:p>
            <a:r>
              <a:rPr lang="el-GR" sz="2000" dirty="0" smtClean="0">
                <a:solidFill>
                  <a:schemeClr val="bg1"/>
                </a:solidFill>
              </a:rPr>
              <a:t>	+ </a:t>
            </a:r>
          </a:p>
          <a:p>
            <a:r>
              <a:rPr lang="el-GR" sz="2000" dirty="0" smtClean="0">
                <a:solidFill>
                  <a:schemeClr val="bg1"/>
                </a:solidFill>
              </a:rPr>
              <a:t> </a:t>
            </a:r>
            <a:r>
              <a:rPr lang="el-GR" sz="2000" dirty="0">
                <a:solidFill>
                  <a:schemeClr val="bg1"/>
                </a:solidFill>
              </a:rPr>
              <a:t>ΥΠΟΣΤΗΡΙΚΤΙΚΟ ΠΕΡΙΒΑΛΛΟΝ  </a:t>
            </a:r>
          </a:p>
          <a:p>
            <a:r>
              <a:rPr lang="el-GR" sz="2000" dirty="0" smtClean="0">
                <a:solidFill>
                  <a:schemeClr val="bg1"/>
                </a:solidFill>
              </a:rPr>
              <a:t>	+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ΨΥΧΟΝΟΗΤΙΚΕΣ </a:t>
            </a:r>
            <a:r>
              <a:rPr lang="en-US" sz="2000" dirty="0">
                <a:solidFill>
                  <a:schemeClr val="bg1"/>
                </a:solidFill>
              </a:rPr>
              <a:t>ΔΕΞΙΟΤΗΤΕΣ </a:t>
            </a: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>
                <a:solidFill>
                  <a:schemeClr val="bg1"/>
                </a:solidFill>
              </a:rPr>
              <a:t>ΨΥΧΙΚΟ ΣΘΕΝΟΣ)</a:t>
            </a:r>
          </a:p>
        </p:txBody>
      </p:sp>
    </p:spTree>
    <p:extLst>
      <p:ext uri="{BB962C8B-B14F-4D97-AF65-F5344CB8AC3E}">
        <p14:creationId xmlns:p14="http://schemas.microsoft.com/office/powerpoint/2010/main" xmlns="" val="67258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214" y="6502681"/>
            <a:ext cx="7959931" cy="237555"/>
          </a:xfrm>
        </p:spPr>
        <p:txBody>
          <a:bodyPr>
            <a:normAutofit fontScale="90000"/>
          </a:bodyPr>
          <a:lstStyle/>
          <a:p>
            <a:pPr algn="l"/>
            <a:r>
              <a:rPr lang="el-GR" sz="1800" dirty="0"/>
              <a:t>Πηγή: </a:t>
            </a:r>
            <a:r>
              <a:rPr lang="en-US" sz="1800" dirty="0"/>
              <a:t>John Marshal </a:t>
            </a:r>
            <a:r>
              <a:rPr lang="en-US" sz="1800" dirty="0" smtClean="0"/>
              <a:t>1975</a:t>
            </a:r>
            <a:r>
              <a:rPr lang="el-GR" sz="1800" dirty="0">
                <a:solidFill>
                  <a:schemeClr val="bg1"/>
                </a:solidFill>
              </a:rPr>
              <a:t> – </a:t>
            </a:r>
            <a:r>
              <a:rPr lang="en-US" sz="1800" dirty="0">
                <a:solidFill>
                  <a:schemeClr val="bg1"/>
                </a:solidFill>
              </a:rPr>
              <a:t>http://Achievingxpotentialperformance.com June 2015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609600"/>
            <a:ext cx="8534400" cy="762000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>
                <a:solidFill>
                  <a:schemeClr val="bg2">
                    <a:lumMod val="50000"/>
                  </a:schemeClr>
                </a:solidFill>
              </a:rPr>
              <a:t>Η ΕΞΙΣΩΣΗ ΤΗΣ ΕΠΙΤΥΧΙΑΣ</a:t>
            </a:r>
            <a:endParaRPr lang="en-US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6528467"/>
              </p:ext>
            </p:extLst>
          </p:nvPr>
        </p:nvGraphicFramePr>
        <p:xfrm>
          <a:off x="1923195" y="2408492"/>
          <a:ext cx="9213274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3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704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20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47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Ταλέντο  Χ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Προσπάθεια </a:t>
                      </a:r>
                      <a:r>
                        <a:rPr lang="el-GR" sz="2400" dirty="0"/>
                        <a:t>  </a:t>
                      </a:r>
                      <a:r>
                        <a:rPr lang="el-GR" sz="2800" dirty="0"/>
                        <a:t>Χ</a:t>
                      </a:r>
                      <a:endParaRPr lang="en-US" sz="2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Ευκαιρία </a:t>
                      </a:r>
                      <a:r>
                        <a:rPr lang="el-GR" dirty="0"/>
                        <a:t>  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l-GR" sz="2000" dirty="0"/>
                        <a:t>=</a:t>
                      </a:r>
                      <a:r>
                        <a:rPr lang="el-GR" sz="2000" baseline="0" dirty="0"/>
                        <a:t>   </a:t>
                      </a:r>
                      <a:r>
                        <a:rPr lang="el-GR" sz="3200" dirty="0"/>
                        <a:t>Επιτυχία</a:t>
                      </a:r>
                      <a:endParaRPr lang="en-US" sz="20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8" name="Εικόνα 5" descr="Εικόνα που περιέχει υπογραφή&#10;&#10;Η περιγραφή δημιουργήθηκε με υψηλή αξιοπιστία">
            <a:extLst>
              <a:ext uri="{FF2B5EF4-FFF2-40B4-BE49-F238E27FC236}">
                <a16:creationId xmlns:a16="http://schemas.microsoft.com/office/drawing/2014/main" xmlns="" id="{E9A4EF2A-BBDB-43E9-B882-E6C9680352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21570" y="4969384"/>
            <a:ext cx="1629798" cy="129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124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4138" y="6337739"/>
            <a:ext cx="10680262" cy="294838"/>
          </a:xfrm>
        </p:spPr>
        <p:txBody>
          <a:bodyPr>
            <a:normAutofit fontScale="90000"/>
          </a:bodyPr>
          <a:lstStyle/>
          <a:p>
            <a:pPr algn="l"/>
            <a:r>
              <a:rPr lang="el-GR" sz="1800" dirty="0"/>
              <a:t>Πηγή: </a:t>
            </a:r>
            <a:r>
              <a:rPr lang="en-US" sz="1800" dirty="0"/>
              <a:t>John Marshal </a:t>
            </a:r>
            <a:r>
              <a:rPr lang="en-US" sz="1800" dirty="0" smtClean="0"/>
              <a:t>1975</a:t>
            </a:r>
            <a:r>
              <a:rPr lang="el-GR" sz="1800" dirty="0">
                <a:solidFill>
                  <a:schemeClr val="bg1"/>
                </a:solidFill>
              </a:rPr>
              <a:t> – </a:t>
            </a:r>
            <a:r>
              <a:rPr lang="en-US" sz="1800" dirty="0">
                <a:solidFill>
                  <a:schemeClr val="bg1"/>
                </a:solidFill>
              </a:rPr>
              <a:t>http://Achievingxpotentialperformance.com June 2015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77800"/>
            <a:ext cx="8534400" cy="762000"/>
          </a:xfrm>
        </p:spPr>
        <p:txBody>
          <a:bodyPr/>
          <a:lstStyle/>
          <a:p>
            <a:pPr algn="ctr"/>
            <a:r>
              <a:rPr lang="el-GR" sz="2800" b="1" dirty="0">
                <a:solidFill>
                  <a:schemeClr val="bg2">
                    <a:lumMod val="50000"/>
                  </a:schemeClr>
                </a:solidFill>
              </a:rPr>
              <a:t>Η ΕΞΙΣΩΣΗ ΤΗΣ ΕΠΙΤΥΧΙΑΣ</a:t>
            </a:r>
          </a:p>
          <a:p>
            <a:endParaRPr lang="el-GR" b="1" dirty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3347727"/>
              </p:ext>
            </p:extLst>
          </p:nvPr>
        </p:nvGraphicFramePr>
        <p:xfrm>
          <a:off x="2521528" y="910895"/>
          <a:ext cx="70935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219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43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81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accent5"/>
                          </a:solidFill>
                        </a:rPr>
                        <a:t>Ταλέντο  Χ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 marL="121920" marR="12192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Προσπάθεια   Χ</a:t>
                      </a:r>
                      <a:endParaRPr lang="en-US" dirty="0"/>
                    </a:p>
                  </a:txBody>
                  <a:tcPr marL="121920" marR="12192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Ευκαιρία   </a:t>
                      </a:r>
                      <a:endParaRPr lang="en-US" dirty="0"/>
                    </a:p>
                  </a:txBody>
                  <a:tcPr marL="121920" marR="12192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=</a:t>
                      </a:r>
                      <a:r>
                        <a:rPr lang="el-GR" baseline="0" dirty="0"/>
                        <a:t>   </a:t>
                      </a:r>
                      <a:r>
                        <a:rPr lang="el-GR" dirty="0"/>
                        <a:t>Επιτυχία</a:t>
                      </a:r>
                      <a:endParaRPr lang="en-US" dirty="0"/>
                    </a:p>
                  </a:txBody>
                  <a:tcPr marL="121920" marR="12192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6442841"/>
              </p:ext>
            </p:extLst>
          </p:nvPr>
        </p:nvGraphicFramePr>
        <p:xfrm>
          <a:off x="2579716" y="1567696"/>
          <a:ext cx="5892799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97199">
                  <a:extLst>
                    <a:ext uri="{9D8B030D-6E8A-4147-A177-3AD203B41FA5}">
                      <a16:colId xmlns:a16="http://schemas.microsoft.com/office/drawing/2014/main" xmlns="" val="23523961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Κληρονομικές Καταβολές</a:t>
                      </a:r>
                    </a:p>
                    <a:p>
                      <a:pPr algn="ctr"/>
                      <a:r>
                        <a:rPr lang="el-GR" dirty="0" smtClean="0"/>
                        <a:t>(Ικανότητες)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Μάθηση –</a:t>
                      </a:r>
                      <a:r>
                        <a:rPr lang="el-GR" baseline="0" dirty="0" smtClean="0"/>
                        <a:t> Εμπειρία</a:t>
                      </a:r>
                    </a:p>
                    <a:p>
                      <a:pPr algn="ctr"/>
                      <a:r>
                        <a:rPr lang="el-GR" baseline="0" dirty="0" smtClean="0"/>
                        <a:t>Δεξιότητες</a:t>
                      </a:r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Κληρονομικότητα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Περιβάλλον</a:t>
                      </a:r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98320" y="2724136"/>
            <a:ext cx="259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/>
              <a:t>Ποιος είσαι </a:t>
            </a:r>
            <a:endParaRPr lang="el-GR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384210" y="4053022"/>
            <a:ext cx="264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/>
              <a:t>ΤΙ ΜΠΟΡΕΙΣ ΝΑ ΚΑΝΕΙΣ</a:t>
            </a:r>
            <a:endParaRPr lang="en-US" b="1" dirty="0"/>
          </a:p>
        </p:txBody>
      </p:sp>
      <p:pic>
        <p:nvPicPr>
          <p:cNvPr id="12" name="Εικόνα 5" descr="Εικόνα που περιέχει υπογραφή&#10;&#10;Η περιγραφή δημιουργήθηκε με υψηλή αξιοπιστία">
            <a:extLst>
              <a:ext uri="{FF2B5EF4-FFF2-40B4-BE49-F238E27FC236}">
                <a16:creationId xmlns:a16="http://schemas.microsoft.com/office/drawing/2014/main" xmlns="" id="{E9A4EF2A-BBDB-43E9-B882-E6C9680352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21570" y="5253172"/>
            <a:ext cx="1629798" cy="1292007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4784271" y="3093468"/>
            <a:ext cx="824593" cy="825389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26777" y="2726874"/>
            <a:ext cx="183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Τι ξέρεις</a:t>
            </a:r>
            <a:endParaRPr lang="en-US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608864" y="3093468"/>
            <a:ext cx="693965" cy="825389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559617" y="1284680"/>
            <a:ext cx="0" cy="281103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80416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934" y="6323672"/>
            <a:ext cx="9275787" cy="294395"/>
          </a:xfrm>
        </p:spPr>
        <p:txBody>
          <a:bodyPr>
            <a:normAutofit fontScale="90000"/>
          </a:bodyPr>
          <a:lstStyle/>
          <a:p>
            <a:pPr algn="l"/>
            <a:r>
              <a:rPr lang="el-GR" sz="1800" dirty="0"/>
              <a:t>Πηγή: </a:t>
            </a:r>
            <a:r>
              <a:rPr lang="en-US" sz="1800" dirty="0"/>
              <a:t>John Marshal </a:t>
            </a:r>
            <a:r>
              <a:rPr lang="en-US" sz="1800" dirty="0" smtClean="0"/>
              <a:t>1975</a:t>
            </a:r>
            <a:r>
              <a:rPr lang="el-GR" sz="1800" dirty="0">
                <a:solidFill>
                  <a:schemeClr val="bg1"/>
                </a:solidFill>
              </a:rPr>
              <a:t> – </a:t>
            </a:r>
            <a:r>
              <a:rPr lang="en-US" sz="1800" dirty="0">
                <a:solidFill>
                  <a:schemeClr val="bg1"/>
                </a:solidFill>
              </a:rPr>
              <a:t>http://Achievingxpotentialperformance.com June 2015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0400" y="162804"/>
            <a:ext cx="8534400" cy="52127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>
                <a:solidFill>
                  <a:schemeClr val="bg2">
                    <a:lumMod val="50000"/>
                  </a:schemeClr>
                </a:solidFill>
              </a:rPr>
              <a:t>Η ΕΞΙΣΩΣΗ ΤΗΣ ΕΠΙΤΥΧΙΑΣ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1477875"/>
              </p:ext>
            </p:extLst>
          </p:nvPr>
        </p:nvGraphicFramePr>
        <p:xfrm>
          <a:off x="3131204" y="1705429"/>
          <a:ext cx="5253517" cy="759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5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09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9765">
                <a:tc>
                  <a:txBody>
                    <a:bodyPr/>
                    <a:lstStyle/>
                    <a:p>
                      <a:r>
                        <a:rPr lang="el-GR" dirty="0" smtClean="0"/>
                        <a:t>Στάση/Πιστεύω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Πράξεις</a:t>
                      </a:r>
                      <a:r>
                        <a:rPr lang="el-GR" baseline="0" dirty="0" smtClean="0"/>
                        <a:t>/Συμπεριφορές</a:t>
                      </a:r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765">
                <a:tc>
                  <a:txBody>
                    <a:bodyPr/>
                    <a:lstStyle/>
                    <a:p>
                      <a:r>
                        <a:rPr lang="el-GR" dirty="0" smtClean="0"/>
                        <a:t>Τι</a:t>
                      </a:r>
                      <a:r>
                        <a:rPr lang="el-GR" baseline="0" dirty="0" smtClean="0"/>
                        <a:t> σκέφτεσαι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Τι πράττεις</a:t>
                      </a:r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27091" y="3047015"/>
            <a:ext cx="3167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ΑΥΤ</a:t>
            </a:r>
            <a:r>
              <a:rPr lang="en-US" b="1" dirty="0"/>
              <a:t>O </a:t>
            </a:r>
            <a:r>
              <a:rPr lang="el-GR" b="1" dirty="0"/>
              <a:t> ΠΟΥ ΘΑ ΚΑΝΕΙΣ</a:t>
            </a:r>
          </a:p>
          <a:p>
            <a:endParaRPr lang="en-US" dirty="0"/>
          </a:p>
        </p:txBody>
      </p:sp>
      <p:pic>
        <p:nvPicPr>
          <p:cNvPr id="10" name="Εικόνα 5" descr="Εικόνα που περιέχει υπογραφή&#10;&#10;Η περιγραφή δημιουργήθηκε με υψηλή αξιοπιστία">
            <a:extLst>
              <a:ext uri="{FF2B5EF4-FFF2-40B4-BE49-F238E27FC236}">
                <a16:creationId xmlns:a16="http://schemas.microsoft.com/office/drawing/2014/main" xmlns="" id="{E9A4EF2A-BBDB-43E9-B882-E6C9680352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10268" y="5326060"/>
            <a:ext cx="1629798" cy="1292007"/>
          </a:xfrm>
          <a:prstGeom prst="rect">
            <a:avLst/>
          </a:prstGeom>
        </p:spPr>
      </p:pic>
      <p:graphicFrame>
        <p:nvGraphicFramePr>
          <p:cNvPr id="9" name="Πίνακας 8">
            <a:extLst>
              <a:ext uri="{FF2B5EF4-FFF2-40B4-BE49-F238E27FC236}">
                <a16:creationId xmlns:a16="http://schemas.microsoft.com/office/drawing/2014/main" xmlns="" id="{F5C60649-266F-4040-B4AF-16E1D3CD85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5208890"/>
              </p:ext>
            </p:extLst>
          </p:nvPr>
        </p:nvGraphicFramePr>
        <p:xfrm>
          <a:off x="2650836" y="910949"/>
          <a:ext cx="70935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125">
                  <a:extLst>
                    <a:ext uri="{9D8B030D-6E8A-4147-A177-3AD203B41FA5}">
                      <a16:colId xmlns:a16="http://schemas.microsoft.com/office/drawing/2014/main" xmlns="" val="996220029"/>
                    </a:ext>
                  </a:extLst>
                </a:gridCol>
                <a:gridCol w="2021948">
                  <a:extLst>
                    <a:ext uri="{9D8B030D-6E8A-4147-A177-3AD203B41FA5}">
                      <a16:colId xmlns:a16="http://schemas.microsoft.com/office/drawing/2014/main" xmlns="" val="521228608"/>
                    </a:ext>
                  </a:extLst>
                </a:gridCol>
                <a:gridCol w="1654321">
                  <a:extLst>
                    <a:ext uri="{9D8B030D-6E8A-4147-A177-3AD203B41FA5}">
                      <a16:colId xmlns:a16="http://schemas.microsoft.com/office/drawing/2014/main" xmlns="" val="3188279261"/>
                    </a:ext>
                  </a:extLst>
                </a:gridCol>
                <a:gridCol w="1838134">
                  <a:extLst>
                    <a:ext uri="{9D8B030D-6E8A-4147-A177-3AD203B41FA5}">
                      <a16:colId xmlns:a16="http://schemas.microsoft.com/office/drawing/2014/main" xmlns="" val="18560508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Ταλέντο  Χ</a:t>
                      </a:r>
                      <a:endParaRPr lang="en-US" dirty="0"/>
                    </a:p>
                  </a:txBody>
                  <a:tcPr marL="121920" marR="12192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Προσπάθεια   Χ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Ευκαιρία   </a:t>
                      </a:r>
                      <a:endParaRPr lang="en-US" dirty="0"/>
                    </a:p>
                  </a:txBody>
                  <a:tcPr marL="121920" marR="12192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=</a:t>
                      </a:r>
                      <a:r>
                        <a:rPr lang="el-GR" baseline="0" dirty="0"/>
                        <a:t>   </a:t>
                      </a:r>
                      <a:r>
                        <a:rPr lang="el-GR" dirty="0"/>
                        <a:t>Επιτυχία</a:t>
                      </a:r>
                      <a:endParaRPr lang="en-US" dirty="0"/>
                    </a:p>
                  </a:txBody>
                  <a:tcPr marL="121920" marR="12192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7135849"/>
                  </a:ext>
                </a:extLst>
              </a:tr>
            </a:tbl>
          </a:graphicData>
        </a:graphic>
      </p:graphicFrame>
      <p:sp>
        <p:nvSpPr>
          <p:cNvPr id="11" name="Down Arrow 7">
            <a:extLst>
              <a:ext uri="{FF2B5EF4-FFF2-40B4-BE49-F238E27FC236}">
                <a16:creationId xmlns:a16="http://schemas.microsoft.com/office/drawing/2014/main" xmlns="" id="{215DE5EF-B29B-4DB2-A0EE-6B8085BEB588}"/>
              </a:ext>
            </a:extLst>
          </p:cNvPr>
          <p:cNvSpPr/>
          <p:nvPr/>
        </p:nvSpPr>
        <p:spPr>
          <a:xfrm>
            <a:off x="5675993" y="2544111"/>
            <a:ext cx="203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053693" y="1322614"/>
            <a:ext cx="0" cy="281668"/>
          </a:xfrm>
          <a:prstGeom prst="straightConnector1">
            <a:avLst/>
          </a:prstGeom>
          <a:ln w="3175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7797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899175"/>
            <a:ext cx="10261600" cy="231775"/>
          </a:xfrm>
        </p:spPr>
        <p:txBody>
          <a:bodyPr>
            <a:normAutofit fontScale="90000"/>
          </a:bodyPr>
          <a:lstStyle/>
          <a:p>
            <a:pPr algn="l"/>
            <a:r>
              <a:rPr lang="el-GR" sz="1800" dirty="0"/>
              <a:t>Πηγή: </a:t>
            </a:r>
            <a:r>
              <a:rPr lang="en-US" sz="1800" dirty="0"/>
              <a:t>John Marshal </a:t>
            </a:r>
            <a:r>
              <a:rPr lang="en-US" sz="1800" dirty="0" smtClean="0"/>
              <a:t>1975</a:t>
            </a:r>
            <a:r>
              <a:rPr lang="el-GR" sz="1800" dirty="0" smtClean="0"/>
              <a:t> </a:t>
            </a:r>
            <a:r>
              <a:rPr lang="el-GR" sz="1800" dirty="0" smtClean="0">
                <a:solidFill>
                  <a:schemeClr val="bg1"/>
                </a:solidFill>
              </a:rPr>
              <a:t>– </a:t>
            </a:r>
            <a:r>
              <a:rPr lang="en-US" sz="1800" dirty="0" smtClean="0">
                <a:solidFill>
                  <a:schemeClr val="bg1"/>
                </a:solidFill>
              </a:rPr>
              <a:t>http://Achievingxpotentialperformance.com June 2015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8" name="Εικόνα 5" descr="Εικόνα που περιέχει υπογραφή&#10;&#10;Η περιγραφή δημιουργήθηκε με υψηλή αξιοπιστία">
            <a:extLst>
              <a:ext uri="{FF2B5EF4-FFF2-40B4-BE49-F238E27FC236}">
                <a16:creationId xmlns:a16="http://schemas.microsoft.com/office/drawing/2014/main" xmlns="" id="{E9A4EF2A-BBDB-43E9-B882-E6C9680352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21570" y="5253172"/>
            <a:ext cx="1629798" cy="1292007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7B7DDA72-5151-4930-806B-CCB75A15E875}"/>
              </a:ext>
            </a:extLst>
          </p:cNvPr>
          <p:cNvSpPr txBox="1">
            <a:spLocks/>
          </p:cNvSpPr>
          <p:nvPr/>
        </p:nvSpPr>
        <p:spPr>
          <a:xfrm>
            <a:off x="1930400" y="162804"/>
            <a:ext cx="8534400" cy="5212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2800" b="1" dirty="0">
                <a:solidFill>
                  <a:schemeClr val="bg2">
                    <a:lumMod val="50000"/>
                  </a:schemeClr>
                </a:solidFill>
              </a:rPr>
              <a:t>Η ΕΞΙΣΩΣΗ ΤΗΣ ΕΠΙΤΥΧΙΑΣ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11" name="Πίνακας 10">
            <a:extLst>
              <a:ext uri="{FF2B5EF4-FFF2-40B4-BE49-F238E27FC236}">
                <a16:creationId xmlns:a16="http://schemas.microsoft.com/office/drawing/2014/main" xmlns="" id="{62B40734-8C80-4456-9286-F13BE49C4A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51793024"/>
              </p:ext>
            </p:extLst>
          </p:nvPr>
        </p:nvGraphicFramePr>
        <p:xfrm>
          <a:off x="2650836" y="910949"/>
          <a:ext cx="70935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125">
                  <a:extLst>
                    <a:ext uri="{9D8B030D-6E8A-4147-A177-3AD203B41FA5}">
                      <a16:colId xmlns:a16="http://schemas.microsoft.com/office/drawing/2014/main" xmlns="" val="996220029"/>
                    </a:ext>
                  </a:extLst>
                </a:gridCol>
                <a:gridCol w="2021948">
                  <a:extLst>
                    <a:ext uri="{9D8B030D-6E8A-4147-A177-3AD203B41FA5}">
                      <a16:colId xmlns:a16="http://schemas.microsoft.com/office/drawing/2014/main" xmlns="" val="521228608"/>
                    </a:ext>
                  </a:extLst>
                </a:gridCol>
                <a:gridCol w="1654321">
                  <a:extLst>
                    <a:ext uri="{9D8B030D-6E8A-4147-A177-3AD203B41FA5}">
                      <a16:colId xmlns:a16="http://schemas.microsoft.com/office/drawing/2014/main" xmlns="" val="3188279261"/>
                    </a:ext>
                  </a:extLst>
                </a:gridCol>
                <a:gridCol w="1838134">
                  <a:extLst>
                    <a:ext uri="{9D8B030D-6E8A-4147-A177-3AD203B41FA5}">
                      <a16:colId xmlns:a16="http://schemas.microsoft.com/office/drawing/2014/main" xmlns="" val="18560508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Ταλέντο  Χ</a:t>
                      </a:r>
                      <a:endParaRPr lang="en-US" dirty="0"/>
                    </a:p>
                  </a:txBody>
                  <a:tcPr marL="121920" marR="12192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Προσπάθεια   Χ</a:t>
                      </a:r>
                      <a:endParaRPr lang="en-US" dirty="0"/>
                    </a:p>
                  </a:txBody>
                  <a:tcPr marL="121920" marR="12192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Ευκαιρία </a:t>
                      </a:r>
                      <a:r>
                        <a:rPr lang="el-GR" dirty="0"/>
                        <a:t>  </a:t>
                      </a:r>
                      <a:endParaRPr lang="en-US" dirty="0"/>
                    </a:p>
                  </a:txBody>
                  <a:tcPr marL="121920" marR="12192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=</a:t>
                      </a:r>
                      <a:r>
                        <a:rPr lang="el-GR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  </a:t>
                      </a:r>
                      <a:r>
                        <a:rPr lang="el-GR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Επιτυχία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7135849"/>
                  </a:ext>
                </a:extLst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6898821" y="1281793"/>
            <a:ext cx="0" cy="693964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41421" y="1975757"/>
            <a:ext cx="4841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πιθανότητα επιτυχίας που σου προσφέρεται σε ένα συγκεκριμένο περιβάλλον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850086" y="1281793"/>
            <a:ext cx="32657" cy="2147207"/>
          </a:xfrm>
          <a:prstGeom prst="straightConnector1">
            <a:avLst/>
          </a:prstGeom>
          <a:ln w="3175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25143" y="3608614"/>
            <a:ext cx="51679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Ό</a:t>
            </a:r>
            <a:r>
              <a:rPr lang="el-GR" dirty="0" smtClean="0"/>
              <a:t>σο πιο  συμβατά είναι το ταλέντο και </a:t>
            </a:r>
            <a:r>
              <a:rPr lang="el-GR" dirty="0"/>
              <a:t>η</a:t>
            </a:r>
            <a:r>
              <a:rPr lang="el-GR" dirty="0" smtClean="0"/>
              <a:t> προσπάθεια σου με τις ευκαιρίες που σου δίνονται,  τόσο αυξάνεται η πιθανότητα της επιτυχίας σου.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3131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0701F64-668D-4932-BFA1-257BBB0AD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7880" y="103770"/>
            <a:ext cx="8293768" cy="886159"/>
          </a:xfrm>
        </p:spPr>
        <p:txBody>
          <a:bodyPr>
            <a:normAutofit/>
          </a:bodyPr>
          <a:lstStyle/>
          <a:p>
            <a:r>
              <a:rPr lang="el-GR" sz="3600" dirty="0">
                <a:solidFill>
                  <a:schemeClr val="accent5"/>
                </a:solidFill>
              </a:rPr>
              <a:t>ΨΥΧΙΚΟ ΣΘΕΝΟΣ</a:t>
            </a:r>
            <a:endParaRPr lang="el-GR" sz="3600" b="1" dirty="0">
              <a:solidFill>
                <a:schemeClr val="accent5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D8466EE-B5D0-4D3E-8975-9292FCE9A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9621" y="1203158"/>
            <a:ext cx="9070286" cy="565484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l-GR" dirty="0"/>
              <a:t> </a:t>
            </a:r>
          </a:p>
        </p:txBody>
      </p:sp>
      <p:pic>
        <p:nvPicPr>
          <p:cNvPr id="6" name="Εικόνα 5" descr="Εικόνα που περιέχει υπογραφή&#10;&#10;Η περιγραφή δημιουργήθηκε με υψηλή αξιοπιστία">
            <a:extLst>
              <a:ext uri="{FF2B5EF4-FFF2-40B4-BE49-F238E27FC236}">
                <a16:creationId xmlns:a16="http://schemas.microsoft.com/office/drawing/2014/main" xmlns="" id="{E9A4EF2A-BBDB-43E9-B882-E6C9680352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21570" y="5253172"/>
            <a:ext cx="1629798" cy="12920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0" y="3019493"/>
            <a:ext cx="87975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Το </a:t>
            </a:r>
            <a:r>
              <a:rPr lang="el-GR" sz="2400" dirty="0"/>
              <a:t>σύνολο των νοητικών μας δεξιοτήτων σε συνδυασμό με </a:t>
            </a:r>
            <a:r>
              <a:rPr lang="el-GR" sz="2400" b="1" dirty="0"/>
              <a:t>τη</a:t>
            </a:r>
            <a:r>
              <a:rPr lang="el-GR" sz="2400" b="1" i="1" dirty="0"/>
              <a:t> </a:t>
            </a:r>
            <a:r>
              <a:rPr lang="el-GR" sz="2400" b="1" dirty="0"/>
              <a:t>συναισθηματική</a:t>
            </a:r>
            <a:r>
              <a:rPr lang="el-GR" sz="2400" b="1" i="1" dirty="0"/>
              <a:t> </a:t>
            </a:r>
            <a:r>
              <a:rPr lang="el-GR" sz="2400" dirty="0"/>
              <a:t>μας νοημοσύνη, την ικανότητά μας, δηλαδή, </a:t>
            </a:r>
            <a:r>
              <a:rPr lang="el-GR" sz="2400" b="1" dirty="0"/>
              <a:t>να αναγνωρίζουμε </a:t>
            </a:r>
            <a:r>
              <a:rPr lang="el-GR" sz="2400" dirty="0"/>
              <a:t>και </a:t>
            </a:r>
            <a:r>
              <a:rPr lang="el-GR" sz="2400" b="1" dirty="0"/>
              <a:t>να κατανοούμε </a:t>
            </a:r>
            <a:r>
              <a:rPr lang="el-GR" sz="2400" dirty="0"/>
              <a:t>τα συναισθήματά μας, τα συναισθήματα των άλλων, </a:t>
            </a:r>
            <a:r>
              <a:rPr lang="el-GR" sz="2400" b="1" dirty="0"/>
              <a:t>να διακρίνουμε </a:t>
            </a:r>
            <a:r>
              <a:rPr lang="el-GR" sz="2400" dirty="0"/>
              <a:t>ανάμεσα στα διαφορετικά συναισθήματα και </a:t>
            </a:r>
            <a:r>
              <a:rPr lang="el-GR" sz="2400" b="1" dirty="0"/>
              <a:t>να χρησιμοποιούμε </a:t>
            </a:r>
            <a:r>
              <a:rPr lang="el-GR" sz="2400" dirty="0"/>
              <a:t>τη συναισθηματική πληροφορία ως </a:t>
            </a:r>
            <a:r>
              <a:rPr lang="el-GR" sz="2400" b="1" dirty="0"/>
              <a:t>οδηγό σκέψης και </a:t>
            </a:r>
            <a:r>
              <a:rPr lang="el-GR" sz="2400" b="1" dirty="0" smtClean="0"/>
              <a:t>συμπεριφοράς </a:t>
            </a:r>
            <a:r>
              <a:rPr lang="el-GR" sz="2400" dirty="0" smtClean="0"/>
              <a:t>(Γεωργιάδης, 2018)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3380014" y="889907"/>
            <a:ext cx="5682343" cy="1951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Mental Strength    -    Mental Toughness   -  Mental Power   -   </a:t>
            </a:r>
            <a:r>
              <a:rPr lang="en-US" b="1" dirty="0" err="1"/>
              <a:t>Νοητικό</a:t>
            </a:r>
            <a:r>
              <a:rPr lang="en-US" b="1" dirty="0"/>
              <a:t> </a:t>
            </a:r>
            <a:r>
              <a:rPr lang="el-GR" b="1" dirty="0"/>
              <a:t> </a:t>
            </a:r>
            <a:r>
              <a:rPr lang="en-US" b="1" dirty="0" err="1"/>
              <a:t>Δυν</a:t>
            </a:r>
            <a:r>
              <a:rPr lang="en-US" b="1" dirty="0"/>
              <a:t>αμικό  - Mental Skills</a:t>
            </a:r>
          </a:p>
          <a:p>
            <a:pPr algn="ctr"/>
            <a:r>
              <a:rPr lang="en-US" b="1" dirty="0"/>
              <a:t>Brain Train</a:t>
            </a:r>
            <a:r>
              <a:rPr lang="el-GR" b="1" dirty="0"/>
              <a:t>   -    </a:t>
            </a:r>
            <a:r>
              <a:rPr lang="el-GR" b="1" dirty="0" smtClean="0"/>
              <a:t>Ψυχολογικές  </a:t>
            </a:r>
            <a:r>
              <a:rPr lang="el-GR" b="1" dirty="0"/>
              <a:t>Δεξιότητες   -   Πνευματικές Δυνάμεις   -  Ψυχικό Σθένος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483052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0701F64-668D-4932-BFA1-257BBB0AD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284" y="136358"/>
            <a:ext cx="8293768" cy="886159"/>
          </a:xfrm>
        </p:spPr>
        <p:txBody>
          <a:bodyPr>
            <a:noAutofit/>
          </a:bodyPr>
          <a:lstStyle/>
          <a:p>
            <a:r>
              <a:rPr lang="en-US" sz="2800" dirty="0"/>
              <a:t>TO</a:t>
            </a:r>
            <a:r>
              <a:rPr lang="el-GR" sz="2800" b="1" dirty="0"/>
              <a:t> ΨΥΧΙΚΟ ΣΘΕΝΟΣ  </a:t>
            </a:r>
            <a:r>
              <a:rPr lang="el-GR" sz="2800" dirty="0"/>
              <a:t>μας βοηθά να αναπτύξουμε </a:t>
            </a:r>
            <a:r>
              <a:rPr lang="el-GR" sz="2800" b="1" dirty="0"/>
              <a:t>ΑΝΘΕΚΤΙΚΟΤΗΤΑ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D8466EE-B5D0-4D3E-8975-9292FCE9A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9621" y="1203158"/>
            <a:ext cx="9070286" cy="565484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l-GR" dirty="0"/>
              <a:t> </a:t>
            </a:r>
          </a:p>
        </p:txBody>
      </p:sp>
      <p:pic>
        <p:nvPicPr>
          <p:cNvPr id="6" name="Εικόνα 5" descr="Εικόνα που περιέχει υπογραφή&#10;&#10;Η περιγραφή δημιουργήθηκε με υψηλή αξιοπιστία">
            <a:extLst>
              <a:ext uri="{FF2B5EF4-FFF2-40B4-BE49-F238E27FC236}">
                <a16:creationId xmlns:a16="http://schemas.microsoft.com/office/drawing/2014/main" xmlns="" id="{E9A4EF2A-BBDB-43E9-B882-E6C9680352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21570" y="5253172"/>
            <a:ext cx="1629798" cy="12920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711669" y="1205164"/>
            <a:ext cx="729943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/>
              <a:t>έτσι ώστε :</a:t>
            </a:r>
            <a:endParaRPr lang="en-US" sz="2000" dirty="0"/>
          </a:p>
          <a:p>
            <a:pPr lvl="0"/>
            <a:r>
              <a:rPr lang="el-GR" sz="2000" dirty="0"/>
              <a:t>να αντιμετωπίζουμε καλύτερα δύσκολες καταστάσεις</a:t>
            </a:r>
            <a:endParaRPr lang="en-US" sz="2000" dirty="0"/>
          </a:p>
          <a:p>
            <a:pPr lvl="0"/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να επανερχόμαστε μετά από αποτυχία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l-GR" sz="2000" dirty="0"/>
              <a:t>να μην εγκαταλείπουμε</a:t>
            </a:r>
            <a:endParaRPr lang="en-US" sz="2000" dirty="0"/>
          </a:p>
          <a:p>
            <a:pPr lvl="0"/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να προσπαθούμε περισσότερο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l-GR" sz="2000" dirty="0"/>
              <a:t>να κάνουμε διορθωτικές κινήσεις</a:t>
            </a:r>
            <a:endParaRPr lang="en-US" sz="2000" dirty="0"/>
          </a:p>
          <a:p>
            <a:pPr lvl="0"/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να μαθαίνουμε από τα λάθη μας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l-GR" sz="2000" dirty="0"/>
              <a:t>να θέτουμε νέους στόχους</a:t>
            </a:r>
            <a:endParaRPr lang="en-US" sz="2000" dirty="0"/>
          </a:p>
          <a:p>
            <a:pPr lvl="0"/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να προσαρμοζόμαστε ευκολότερα σε νέες καταστάσεις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l-GR" sz="2000" dirty="0"/>
              <a:t>να ωριμάζουμε από τις εμπειρίες μας</a:t>
            </a:r>
            <a:endParaRPr lang="en-US" sz="2000" dirty="0"/>
          </a:p>
          <a:p>
            <a:pPr lvl="0"/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να ξεπερνάμε τις δυσκολίες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l-GR" sz="2000" dirty="0"/>
              <a:t>να κοιτάμε μπροστά</a:t>
            </a:r>
            <a:endParaRPr lang="en-US" sz="2000" dirty="0"/>
          </a:p>
          <a:p>
            <a:pPr lvl="0"/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να εστιάζουμε στα θετικά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l-GR" sz="2000" dirty="0"/>
              <a:t>να είμαστε ευέλικτοι</a:t>
            </a:r>
            <a:endParaRPr lang="en-US" sz="2000" dirty="0"/>
          </a:p>
          <a:p>
            <a:pPr lvl="0"/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να επιλύουμε προβλήματα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l-GR" sz="2000" dirty="0"/>
              <a:t>να ρυθμίζουμε τα συναισθήματά μας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4168135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0701F64-668D-4932-BFA1-257BBB0AD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284" y="136358"/>
            <a:ext cx="8293768" cy="1519021"/>
          </a:xfrm>
        </p:spPr>
        <p:txBody>
          <a:bodyPr>
            <a:normAutofit/>
          </a:bodyPr>
          <a:lstStyle/>
          <a:p>
            <a:r>
              <a:rPr lang="el-GR" b="1" dirty="0"/>
              <a:t>ΔΥΣΚΟΛΙΕΣ</a:t>
            </a:r>
            <a:r>
              <a:rPr lang="el-GR" dirty="0"/>
              <a:t> </a:t>
            </a:r>
            <a:r>
              <a:rPr lang="el-GR" sz="2800" dirty="0"/>
              <a:t>ΠΟΥ ΜΠΟΡΕΙ ΝΑ ΣΥΝΑΝΤΗΣΕΙ ΕΝΑΣ </a:t>
            </a:r>
            <a:r>
              <a:rPr lang="el-GR" b="1" dirty="0"/>
              <a:t>ΑΘΛΗΤΗΣ</a:t>
            </a:r>
            <a:r>
              <a:rPr lang="el-GR" dirty="0"/>
              <a:t> ή </a:t>
            </a:r>
            <a:r>
              <a:rPr lang="el-GR" b="1" dirty="0"/>
              <a:t>ΠΡΩΤΑΘΛΗΤΗΣ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D8466EE-B5D0-4D3E-8975-9292FCE9A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9621" y="1203158"/>
            <a:ext cx="9070286" cy="565484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l-GR" dirty="0"/>
              <a:t> </a:t>
            </a:r>
          </a:p>
        </p:txBody>
      </p:sp>
      <p:pic>
        <p:nvPicPr>
          <p:cNvPr id="6" name="Εικόνα 5" descr="Εικόνα που περιέχει υπογραφή&#10;&#10;Η περιγραφή δημιουργήθηκε με υψηλή αξιοπιστία">
            <a:extLst>
              <a:ext uri="{FF2B5EF4-FFF2-40B4-BE49-F238E27FC236}">
                <a16:creationId xmlns:a16="http://schemas.microsoft.com/office/drawing/2014/main" xmlns="" id="{E9A4EF2A-BBDB-43E9-B882-E6C9680352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21570" y="5253172"/>
            <a:ext cx="1629798" cy="12920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0" y="1997839"/>
            <a:ext cx="6096000" cy="38164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/>
              <a:t> </a:t>
            </a:r>
            <a:endParaRPr lang="en-US" dirty="0"/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l-GR" sz="3200" dirty="0"/>
              <a:t>Άγχος</a:t>
            </a:r>
            <a:endParaRPr lang="en-US" sz="3200" dirty="0"/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l-GR" sz="3200" dirty="0" smtClean="0">
                <a:solidFill>
                  <a:schemeClr val="accent1">
                    <a:lumMod val="75000"/>
                  </a:schemeClr>
                </a:solidFill>
              </a:rPr>
              <a:t>&lt;&lt;Πάγωμα </a:t>
            </a:r>
            <a:r>
              <a:rPr lang="el-GR" sz="3200" dirty="0">
                <a:solidFill>
                  <a:schemeClr val="accent1">
                    <a:lumMod val="75000"/>
                  </a:schemeClr>
                </a:solidFill>
              </a:rPr>
              <a:t>υπό </a:t>
            </a:r>
            <a:r>
              <a:rPr lang="el-GR" sz="3200" dirty="0" smtClean="0">
                <a:solidFill>
                  <a:schemeClr val="accent1">
                    <a:lumMod val="75000"/>
                  </a:schemeClr>
                </a:solidFill>
              </a:rPr>
              <a:t>πίεση&gt;&gt;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l-GR" sz="3200" dirty="0"/>
              <a:t>Έλλειψη κινήτρου</a:t>
            </a:r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accent1">
                    <a:lumMod val="75000"/>
                  </a:schemeClr>
                </a:solidFill>
              </a:rPr>
              <a:t>Αδυναμία συγκέντρωσης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l-GR" sz="3200" dirty="0"/>
              <a:t>Έλλειψη σταθερότητας</a:t>
            </a:r>
            <a:endParaRPr lang="en-US" sz="3200" dirty="0"/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accent1">
                    <a:lumMod val="75000"/>
                  </a:schemeClr>
                </a:solidFill>
              </a:rPr>
              <a:t>Φόβος για ήττα/αποτυχία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l-GR" sz="3200" dirty="0"/>
              <a:t>Χαμηλή αυτοπεποίθηση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582318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αράλλαξη">
  <a:themeElements>
    <a:clrScheme name="Προσαρμοσμένο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86C16"/>
      </a:accent1>
      <a:accent2>
        <a:srgbClr val="CD4223"/>
      </a:accent2>
      <a:accent3>
        <a:srgbClr val="A89374"/>
      </a:accent3>
      <a:accent4>
        <a:srgbClr val="83AA67"/>
      </a:accent4>
      <a:accent5>
        <a:srgbClr val="F86C16"/>
      </a:accent5>
      <a:accent6>
        <a:srgbClr val="9390AF"/>
      </a:accent6>
      <a:hlink>
        <a:srgbClr val="F86C16"/>
      </a:hlink>
      <a:folHlink>
        <a:srgbClr val="F86C16"/>
      </a:folHlink>
    </a:clrScheme>
    <a:fontScheme name="Παράλλαξη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Παράλλαξη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TM03457496[[fn=Παράλλαξη]]</Template>
  <TotalTime>1375</TotalTime>
  <Words>772</Words>
  <Application>Microsoft Office PowerPoint</Application>
  <PresentationFormat>Προσαρμογή</PresentationFormat>
  <Paragraphs>256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Παράλλαξη</vt:lpstr>
      <vt:lpstr>Το Ψυχικό  Σθένος στον Αθλητισμό</vt:lpstr>
      <vt:lpstr>ΑΘΛΗΤΗΣ =</vt:lpstr>
      <vt:lpstr>Πηγή: John Marshal 1975 – http://Achievingxpotentialperformance.com June 2015</vt:lpstr>
      <vt:lpstr>Πηγή: John Marshal 1975 – http://Achievingxpotentialperformance.com June 2015</vt:lpstr>
      <vt:lpstr>Πηγή: John Marshal 1975 – http://Achievingxpotentialperformance.com June 2015</vt:lpstr>
      <vt:lpstr>Πηγή: John Marshal 1975 – http://Achievingxpotentialperformance.com June 2015</vt:lpstr>
      <vt:lpstr>ΨΥΧΙΚΟ ΣΘΕΝΟΣ</vt:lpstr>
      <vt:lpstr>TO ΨΥΧΙΚΟ ΣΘΕΝΟΣ  μας βοηθά να αναπτύξουμε ΑΝΘΕΚΤΙΚΟΤΗΤΑ</vt:lpstr>
      <vt:lpstr>ΔΥΣΚΟΛΙΕΣ ΠΟΥ ΜΠΟΡΕΙ ΝΑ ΣΥΝΑΝΤΗΣΕΙ ΕΝΑΣ ΑΘΛΗΤΗΣ ή ΠΡΩΤΑΘΛΗΤΗΣ</vt:lpstr>
      <vt:lpstr>ΔΕΞΙΟΤΗΤΕΣ ΠΟΥ ΕΙΝΑΙ ΑΠΑΡΑΙΤΗΤΟ  ΝΑ ΕΞΑΣΚΗΘΟΥΝ/ΑΠΟΚΤΗΘΟΥΝ</vt:lpstr>
      <vt:lpstr>ΤΕΧΝΙΚΕΣ / ΣΤΡΑΤΗΓΙΚΕΣ</vt:lpstr>
      <vt:lpstr>Ενδεικτικά:  </vt:lpstr>
      <vt:lpstr>Κίνητρα Στρατηγικές που βοηθούν </vt:lpstr>
      <vt:lpstr>Καθορισμός Στόχων</vt:lpstr>
      <vt:lpstr>Τρία στάδια στόχων</vt:lpstr>
      <vt:lpstr>Συγκέντρωση  </vt:lpstr>
      <vt:lpstr>Συμβουλές προς Προπονητές</vt:lpstr>
      <vt:lpstr>ΠΩΣ;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ΠΡΟΕΦΗΒΕΙΑ, ΕΦΗΒΕΙΑ &amp; ΑΘΛΗΤΙΣΜΟΣ</dc:title>
  <dc:creator>Χρύσα Φλουράκη</dc:creator>
  <cp:lastModifiedBy>user</cp:lastModifiedBy>
  <cp:revision>18</cp:revision>
  <dcterms:created xsi:type="dcterms:W3CDTF">2018-07-09T10:13:10Z</dcterms:created>
  <dcterms:modified xsi:type="dcterms:W3CDTF">2018-07-15T14:02:48Z</dcterms:modified>
</cp:coreProperties>
</file>