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4" r:id="rId1"/>
  </p:sldMasterIdLst>
  <p:sldIdLst>
    <p:sldId id="274" r:id="rId2"/>
    <p:sldId id="275" r:id="rId3"/>
    <p:sldId id="303" r:id="rId4"/>
    <p:sldId id="304" r:id="rId5"/>
    <p:sldId id="305" r:id="rId6"/>
    <p:sldId id="306" r:id="rId7"/>
    <p:sldId id="281" r:id="rId8"/>
    <p:sldId id="277" r:id="rId9"/>
    <p:sldId id="282" r:id="rId10"/>
    <p:sldId id="278" r:id="rId11"/>
    <p:sldId id="280" r:id="rId12"/>
    <p:sldId id="279" r:id="rId13"/>
    <p:sldId id="307" r:id="rId14"/>
    <p:sldId id="308" r:id="rId15"/>
    <p:sldId id="309" r:id="rId16"/>
    <p:sldId id="311" r:id="rId17"/>
    <p:sldId id="310" r:id="rId18"/>
    <p:sldId id="312" r:id="rId1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-624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8288AF-FCA5-4466-A719-FAF67EE4326E}" type="datetimeFigureOut">
              <a:rPr lang="el-GR" smtClean="0"/>
              <a:pPr/>
              <a:t>15/7/2018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9E6C5-43FA-4278-9A3B-56A9F902A19E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34503464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Πανοραμική 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l-GR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8288AF-FCA5-4466-A719-FAF67EE4326E}" type="datetimeFigureOut">
              <a:rPr lang="el-GR" smtClean="0"/>
              <a:pPr/>
              <a:t>15/7/2018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9E6C5-43FA-4278-9A3B-56A9F902A19E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36196172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Τίτλος και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8288AF-FCA5-4466-A719-FAF67EE4326E}" type="datetimeFigureOut">
              <a:rPr lang="el-GR" smtClean="0"/>
              <a:pPr/>
              <a:t>15/7/2018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9E6C5-43FA-4278-9A3B-56A9F902A19E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131577826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Εισαγωγικά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8288AF-FCA5-4466-A719-FAF67EE4326E}" type="datetimeFigureOut">
              <a:rPr lang="el-GR" smtClean="0"/>
              <a:pPr/>
              <a:t>15/7/2018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9E6C5-43FA-4278-9A3B-56A9F902A19E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392782722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Κάρτα ονόματ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8288AF-FCA5-4466-A719-FAF67EE4326E}" type="datetimeFigureOut">
              <a:rPr lang="el-GR" smtClean="0"/>
              <a:pPr/>
              <a:t>15/7/2018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9E6C5-43FA-4278-9A3B-56A9F902A19E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348283102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Κάρτα ονόματος με φρά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8288AF-FCA5-4466-A719-FAF67EE4326E}" type="datetimeFigureOut">
              <a:rPr lang="el-GR" smtClean="0"/>
              <a:pPr/>
              <a:t>15/7/2018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9E6C5-43FA-4278-9A3B-56A9F902A19E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258499145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ή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8288AF-FCA5-4466-A719-FAF67EE4326E}" type="datetimeFigureOut">
              <a:rPr lang="el-GR" smtClean="0"/>
              <a:pPr/>
              <a:t>15/7/2018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9E6C5-43FA-4278-9A3B-56A9F902A19E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342956095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8288AF-FCA5-4466-A719-FAF67EE4326E}" type="datetimeFigureOut">
              <a:rPr lang="el-GR" smtClean="0"/>
              <a:pPr/>
              <a:t>15/7/2018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9E6C5-43FA-4278-9A3B-56A9F902A19E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171215520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8288AF-FCA5-4466-A719-FAF67EE4326E}" type="datetimeFigureOut">
              <a:rPr lang="el-GR" smtClean="0"/>
              <a:pPr/>
              <a:t>15/7/2018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9E6C5-43FA-4278-9A3B-56A9F902A19E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21451651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>
            <a:lvl1pPr>
              <a:buClr>
                <a:schemeClr val="accent1">
                  <a:lumMod val="75000"/>
                </a:schemeClr>
              </a:buClr>
              <a:defRPr/>
            </a:lvl1pPr>
            <a:lvl2pPr>
              <a:buClr>
                <a:schemeClr val="accent1">
                  <a:lumMod val="75000"/>
                </a:schemeClr>
              </a:buClr>
              <a:defRPr/>
            </a:lvl2pPr>
            <a:lvl3pPr>
              <a:buClr>
                <a:schemeClr val="accent1">
                  <a:lumMod val="75000"/>
                </a:schemeClr>
              </a:buClr>
              <a:defRPr/>
            </a:lvl3pPr>
            <a:lvl4pPr>
              <a:buClr>
                <a:schemeClr val="accent1">
                  <a:lumMod val="75000"/>
                </a:schemeClr>
              </a:buClr>
              <a:defRPr/>
            </a:lvl4pPr>
            <a:lvl5pPr>
              <a:buClr>
                <a:schemeClr val="accent1">
                  <a:lumMod val="75000"/>
                </a:schemeClr>
              </a:buClr>
              <a:defRPr/>
            </a:lvl5pPr>
          </a:lstStyle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8288AF-FCA5-4466-A719-FAF67EE4326E}" type="datetimeFigureOut">
              <a:rPr lang="el-GR" smtClean="0"/>
              <a:pPr/>
              <a:t>15/7/2018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68F9E6C5-43FA-4278-9A3B-56A9F902A19E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8730629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8288AF-FCA5-4466-A719-FAF67EE4326E}" type="datetimeFigureOut">
              <a:rPr lang="el-GR" smtClean="0"/>
              <a:pPr/>
              <a:t>15/7/2018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9E6C5-43FA-4278-9A3B-56A9F902A19E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17148928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buClr>
                <a:schemeClr val="accent1">
                  <a:lumMod val="75000"/>
                </a:schemeClr>
              </a:buClr>
              <a:defRPr sz="1800"/>
            </a:lvl1pPr>
            <a:lvl2pPr>
              <a:buClr>
                <a:schemeClr val="accent1">
                  <a:lumMod val="75000"/>
                </a:schemeClr>
              </a:buClr>
              <a:defRPr sz="1600"/>
            </a:lvl2pPr>
            <a:lvl3pPr>
              <a:buClr>
                <a:schemeClr val="accent1">
                  <a:lumMod val="75000"/>
                </a:schemeClr>
              </a:buClr>
              <a:defRPr sz="1400"/>
            </a:lvl3pPr>
            <a:lvl4pPr>
              <a:buClr>
                <a:schemeClr val="accent1">
                  <a:lumMod val="75000"/>
                </a:schemeClr>
              </a:buClr>
              <a:defRPr sz="1200"/>
            </a:lvl4pPr>
            <a:lvl5pPr>
              <a:buClr>
                <a:schemeClr val="accent1">
                  <a:lumMod val="75000"/>
                </a:schemeClr>
              </a:buCl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buClr>
                <a:schemeClr val="accent1">
                  <a:lumMod val="75000"/>
                </a:schemeClr>
              </a:buClr>
              <a:defRPr sz="1800"/>
            </a:lvl1pPr>
            <a:lvl2pPr>
              <a:buClr>
                <a:schemeClr val="accent1">
                  <a:lumMod val="75000"/>
                </a:schemeClr>
              </a:buClr>
              <a:defRPr sz="1600"/>
            </a:lvl2pPr>
            <a:lvl3pPr>
              <a:buClr>
                <a:schemeClr val="accent1">
                  <a:lumMod val="75000"/>
                </a:schemeClr>
              </a:buClr>
              <a:defRPr sz="1400"/>
            </a:lvl3pPr>
            <a:lvl4pPr>
              <a:buClr>
                <a:schemeClr val="accent1">
                  <a:lumMod val="75000"/>
                </a:schemeClr>
              </a:buClr>
              <a:defRPr sz="1200"/>
            </a:lvl4pPr>
            <a:lvl5pPr>
              <a:buClr>
                <a:schemeClr val="accent1">
                  <a:lumMod val="75000"/>
                </a:schemeClr>
              </a:buCl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8288AF-FCA5-4466-A719-FAF67EE4326E}" type="datetimeFigureOut">
              <a:rPr lang="el-GR" smtClean="0"/>
              <a:pPr/>
              <a:t>15/7/2018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9E6C5-43FA-4278-9A3B-56A9F902A19E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10724735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buClr>
                <a:schemeClr val="accent1">
                  <a:lumMod val="75000"/>
                </a:schemeClr>
              </a:buClr>
              <a:defRPr sz="1800"/>
            </a:lvl1pPr>
            <a:lvl2pPr>
              <a:buClr>
                <a:schemeClr val="accent1">
                  <a:lumMod val="75000"/>
                </a:schemeClr>
              </a:buClr>
              <a:defRPr sz="1600"/>
            </a:lvl2pPr>
            <a:lvl3pPr>
              <a:buClr>
                <a:schemeClr val="accent1">
                  <a:lumMod val="75000"/>
                </a:schemeClr>
              </a:buClr>
              <a:defRPr sz="1400"/>
            </a:lvl3pPr>
            <a:lvl4pPr>
              <a:buClr>
                <a:schemeClr val="accent1">
                  <a:lumMod val="75000"/>
                </a:schemeClr>
              </a:buClr>
              <a:defRPr sz="1200"/>
            </a:lvl4pPr>
            <a:lvl5pPr>
              <a:buClr>
                <a:schemeClr val="accent1">
                  <a:lumMod val="75000"/>
                </a:schemeClr>
              </a:buCl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buClr>
                <a:schemeClr val="accent1">
                  <a:lumMod val="75000"/>
                </a:schemeClr>
              </a:buClr>
              <a:defRPr sz="1800"/>
            </a:lvl1pPr>
            <a:lvl2pPr>
              <a:buClr>
                <a:schemeClr val="accent1">
                  <a:lumMod val="75000"/>
                </a:schemeClr>
              </a:buClr>
              <a:defRPr sz="1600"/>
            </a:lvl2pPr>
            <a:lvl3pPr>
              <a:buClr>
                <a:schemeClr val="accent1">
                  <a:lumMod val="75000"/>
                </a:schemeClr>
              </a:buClr>
              <a:defRPr sz="1400"/>
            </a:lvl3pPr>
            <a:lvl4pPr>
              <a:buClr>
                <a:schemeClr val="accent1">
                  <a:lumMod val="75000"/>
                </a:schemeClr>
              </a:buClr>
              <a:defRPr sz="1200"/>
            </a:lvl4pPr>
            <a:lvl5pPr>
              <a:buClr>
                <a:schemeClr val="accent1">
                  <a:lumMod val="75000"/>
                </a:schemeClr>
              </a:buCl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8288AF-FCA5-4466-A719-FAF67EE4326E}" type="datetimeFigureOut">
              <a:rPr lang="el-GR" smtClean="0"/>
              <a:pPr/>
              <a:t>15/7/2018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9E6C5-43FA-4278-9A3B-56A9F902A19E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9399351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8288AF-FCA5-4466-A719-FAF67EE4326E}" type="datetimeFigureOut">
              <a:rPr lang="el-GR" smtClean="0"/>
              <a:pPr/>
              <a:t>15/7/2018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9E6C5-43FA-4278-9A3B-56A9F902A19E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18025654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8288AF-FCA5-4466-A719-FAF67EE4326E}" type="datetimeFigureOut">
              <a:rPr lang="el-GR" smtClean="0"/>
              <a:pPr/>
              <a:t>15/7/2018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9E6C5-43FA-4278-9A3B-56A9F902A19E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28278738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8288AF-FCA5-4466-A719-FAF67EE4326E}" type="datetimeFigureOut">
              <a:rPr lang="el-GR" smtClean="0"/>
              <a:pPr/>
              <a:t>15/7/2018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9E6C5-43FA-4278-9A3B-56A9F902A19E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34535026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l-GR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8288AF-FCA5-4466-A719-FAF67EE4326E}" type="datetimeFigureOut">
              <a:rPr lang="el-GR" smtClean="0"/>
              <a:pPr/>
              <a:t>15/7/2018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9E6C5-43FA-4278-9A3B-56A9F902A19E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33847051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CF8288AF-FCA5-4466-A719-FAF67EE4326E}" type="datetimeFigureOut">
              <a:rPr lang="el-GR" smtClean="0"/>
              <a:pPr/>
              <a:t>15/7/2018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68F9E6C5-43FA-4278-9A3B-56A9F902A19E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10768871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  <p:sldLayoutId id="2147483726" r:id="rId12"/>
    <p:sldLayoutId id="2147483727" r:id="rId13"/>
    <p:sldLayoutId id="2147483728" r:id="rId14"/>
    <p:sldLayoutId id="2147483729" r:id="rId15"/>
    <p:sldLayoutId id="2147483730" r:id="rId16"/>
    <p:sldLayoutId id="2147483731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el-GR" sz="5400" dirty="0" smtClean="0"/>
              <a:t>Το Ψυχικό  Σθένος στον Αθλητισμό</a:t>
            </a:r>
            <a:endParaRPr lang="en-US" sz="5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l-GR" b="1" dirty="0"/>
              <a:t>Δρ. Νίκος Γεωργιάδης</a:t>
            </a:r>
          </a:p>
          <a:p>
            <a:r>
              <a:rPr lang="el-GR" b="1" dirty="0"/>
              <a:t>Σύμβουλος </a:t>
            </a:r>
            <a:r>
              <a:rPr lang="el-GR" b="1" dirty="0" smtClean="0"/>
              <a:t>Αθλητικού, Ακαδημαϊκού &amp; </a:t>
            </a:r>
          </a:p>
          <a:p>
            <a:r>
              <a:rPr lang="el-GR" b="1" dirty="0" smtClean="0"/>
              <a:t>Επαγγελματικού </a:t>
            </a:r>
            <a:r>
              <a:rPr lang="el-GR" b="1" dirty="0"/>
              <a:t>Προσανατολισμού</a:t>
            </a:r>
          </a:p>
          <a:p>
            <a:endParaRPr lang="en-US" dirty="0"/>
          </a:p>
        </p:txBody>
      </p:sp>
      <p:pic>
        <p:nvPicPr>
          <p:cNvPr id="4" name="Εικόνα 7" descr="Εικόνα που περιέχει υπογραφή&#10;&#10;Η περιγραφή δημιουργήθηκε με υψηλή αξιοπιστία">
            <a:extLst>
              <a:ext uri="{FF2B5EF4-FFF2-40B4-BE49-F238E27FC236}">
                <a16:creationId xmlns:a16="http://schemas.microsoft.com/office/drawing/2014/main" xmlns="" id="{9AC1B208-AB4E-4F48-A233-9E786DC15B24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2242" t="2948" r="3637" b="3370"/>
          <a:stretch/>
        </p:blipFill>
        <p:spPr>
          <a:xfrm>
            <a:off x="178686" y="1553671"/>
            <a:ext cx="2635684" cy="2079653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</p:spTree>
    <p:extLst>
      <p:ext uri="{BB962C8B-B14F-4D97-AF65-F5344CB8AC3E}">
        <p14:creationId xmlns:p14="http://schemas.microsoft.com/office/powerpoint/2010/main" xmlns="" val="39029623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xmlns="" id="{50701F64-668D-4932-BFA1-257BBB0AD7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1284" y="438426"/>
            <a:ext cx="8293768" cy="886159"/>
          </a:xfrm>
        </p:spPr>
        <p:txBody>
          <a:bodyPr>
            <a:normAutofit fontScale="90000"/>
          </a:bodyPr>
          <a:lstStyle/>
          <a:p>
            <a:r>
              <a:rPr lang="el-GR" dirty="0"/>
              <a:t>ΔΕΞΙΟΤΗΤΕΣ </a:t>
            </a:r>
            <a:r>
              <a:rPr lang="el-GR" sz="2200" dirty="0"/>
              <a:t>ΠΟΥ ΕΙΝΑΙ </a:t>
            </a:r>
            <a:r>
              <a:rPr lang="el-GR" sz="3100" b="1" dirty="0"/>
              <a:t>ΑΠΑΡΑΙΤΗΤΟ</a:t>
            </a:r>
            <a:r>
              <a:rPr lang="el-GR" sz="2200" b="1" dirty="0"/>
              <a:t> </a:t>
            </a:r>
            <a:r>
              <a:rPr lang="el-GR" sz="2200" dirty="0"/>
              <a:t/>
            </a:r>
            <a:br>
              <a:rPr lang="el-GR" sz="2200" dirty="0"/>
            </a:br>
            <a:r>
              <a:rPr lang="el-GR" dirty="0"/>
              <a:t>ΝΑ ΕΞΑΣΚΗΘΟΥΝ/ΑΠΟΚΤΗΘΟΥΝ</a:t>
            </a:r>
            <a:endParaRPr lang="el-GR" b="1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xmlns="" id="{ED8466EE-B5D0-4D3E-8975-9292FCE9A1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9621" y="1203158"/>
            <a:ext cx="9070286" cy="5654842"/>
          </a:xfrm>
        </p:spPr>
        <p:txBody>
          <a:bodyPr>
            <a:normAutofit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el-GR" dirty="0"/>
              <a:t> </a:t>
            </a:r>
          </a:p>
        </p:txBody>
      </p:sp>
      <p:pic>
        <p:nvPicPr>
          <p:cNvPr id="6" name="Εικόνα 5" descr="Εικόνα που περιέχει υπογραφή&#10;&#10;Η περιγραφή δημιουργήθηκε με υψηλή αξιοπιστία">
            <a:extLst>
              <a:ext uri="{FF2B5EF4-FFF2-40B4-BE49-F238E27FC236}">
                <a16:creationId xmlns:a16="http://schemas.microsoft.com/office/drawing/2014/main" xmlns="" id="{E9A4EF2A-BBDB-43E9-B882-E6C96803525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321570" y="5253172"/>
            <a:ext cx="1629798" cy="129200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3048000" y="1417892"/>
            <a:ext cx="6096000" cy="486287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l-GR" dirty="0"/>
              <a:t> </a:t>
            </a:r>
            <a:endParaRPr lang="en-US" sz="3600" dirty="0"/>
          </a:p>
          <a:p>
            <a:r>
              <a:rPr lang="el-GR" sz="3600" dirty="0"/>
              <a:t>•	Θετική στάση</a:t>
            </a:r>
            <a:endParaRPr lang="en-US" sz="3600" dirty="0"/>
          </a:p>
          <a:p>
            <a:r>
              <a:rPr lang="el-GR" sz="3600" dirty="0">
                <a:solidFill>
                  <a:schemeClr val="accent1">
                    <a:lumMod val="75000"/>
                  </a:schemeClr>
                </a:solidFill>
              </a:rPr>
              <a:t>•	Κίνητρο</a:t>
            </a:r>
            <a:endParaRPr lang="en-US" sz="3600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el-GR" sz="3600" dirty="0"/>
              <a:t>•	Συγκέντρωση</a:t>
            </a:r>
            <a:endParaRPr lang="en-US" sz="3600" dirty="0"/>
          </a:p>
          <a:p>
            <a:r>
              <a:rPr lang="el-GR" sz="3600" dirty="0">
                <a:solidFill>
                  <a:schemeClr val="accent1">
                    <a:lumMod val="75000"/>
                  </a:schemeClr>
                </a:solidFill>
              </a:rPr>
              <a:t>•	Αυτοπεποίθηση</a:t>
            </a:r>
            <a:endParaRPr lang="en-US" sz="3600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el-GR" sz="3600" dirty="0"/>
              <a:t>•	Αυτογνωσία/Αυτοεκτίμηση</a:t>
            </a:r>
            <a:endParaRPr lang="en-US" sz="3600" dirty="0"/>
          </a:p>
          <a:p>
            <a:r>
              <a:rPr lang="el-GR" sz="3600" dirty="0">
                <a:solidFill>
                  <a:schemeClr val="accent1">
                    <a:lumMod val="75000"/>
                  </a:schemeClr>
                </a:solidFill>
              </a:rPr>
              <a:t>•	Σταθερότητα</a:t>
            </a:r>
            <a:endParaRPr lang="en-US" sz="3600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el-GR" sz="3600" dirty="0"/>
              <a:t>•	Απόδοση υπό πίεση</a:t>
            </a:r>
            <a:endParaRPr lang="en-US" sz="3600" dirty="0"/>
          </a:p>
          <a:p>
            <a:r>
              <a:rPr lang="el-GR" sz="3600" dirty="0">
                <a:solidFill>
                  <a:schemeClr val="accent1">
                    <a:lumMod val="75000"/>
                  </a:schemeClr>
                </a:solidFill>
              </a:rPr>
              <a:t>•	Αυτοέλεγχος</a:t>
            </a:r>
            <a:endParaRPr lang="en-US" sz="36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6129144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xmlns="" id="{50701F64-668D-4932-BFA1-257BBB0AD7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1284" y="136358"/>
            <a:ext cx="8293768" cy="886159"/>
          </a:xfrm>
        </p:spPr>
        <p:txBody>
          <a:bodyPr>
            <a:normAutofit/>
          </a:bodyPr>
          <a:lstStyle/>
          <a:p>
            <a:r>
              <a:rPr lang="el-GR" sz="3600" b="1" dirty="0">
                <a:solidFill>
                  <a:schemeClr val="accent5">
                    <a:lumMod val="75000"/>
                  </a:schemeClr>
                </a:solidFill>
              </a:rPr>
              <a:t>ΤΕΧΝΙΚΕΣ / ΣΤΡΑΤΗΓΙΚΕΣ</a:t>
            </a:r>
          </a:p>
        </p:txBody>
      </p:sp>
      <p:pic>
        <p:nvPicPr>
          <p:cNvPr id="6" name="Εικόνα 5" descr="Εικόνα που περιέχει υπογραφή&#10;&#10;Η περιγραφή δημιουργήθηκε με υψηλή αξιοπιστία">
            <a:extLst>
              <a:ext uri="{FF2B5EF4-FFF2-40B4-BE49-F238E27FC236}">
                <a16:creationId xmlns:a16="http://schemas.microsoft.com/office/drawing/2014/main" xmlns="" id="{E9A4EF2A-BBDB-43E9-B882-E6C96803525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321570" y="5253172"/>
            <a:ext cx="1629798" cy="129200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3048000" y="1474167"/>
            <a:ext cx="6096000" cy="424731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l-GR" dirty="0"/>
              <a:t> </a:t>
            </a:r>
            <a:endParaRPr lang="en-US" sz="3600" dirty="0"/>
          </a:p>
          <a:p>
            <a:r>
              <a:rPr lang="el-GR" sz="3600" dirty="0"/>
              <a:t>•	Καθορισμός στόχων</a:t>
            </a:r>
            <a:endParaRPr lang="en-US" sz="3600" dirty="0"/>
          </a:p>
          <a:p>
            <a:r>
              <a:rPr lang="el-GR" sz="3600" dirty="0">
                <a:solidFill>
                  <a:schemeClr val="accent1">
                    <a:lumMod val="75000"/>
                  </a:schemeClr>
                </a:solidFill>
              </a:rPr>
              <a:t>•	Χαλάρωση</a:t>
            </a:r>
            <a:endParaRPr lang="en-US" sz="3600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el-GR" sz="3600" dirty="0"/>
              <a:t>•	Αυτοσυγκέντρωση</a:t>
            </a:r>
            <a:endParaRPr lang="en-US" sz="3600" dirty="0"/>
          </a:p>
          <a:p>
            <a:r>
              <a:rPr lang="el-GR" sz="3600" dirty="0">
                <a:solidFill>
                  <a:schemeClr val="accent1">
                    <a:lumMod val="75000"/>
                  </a:schemeClr>
                </a:solidFill>
              </a:rPr>
              <a:t>•	</a:t>
            </a:r>
            <a:r>
              <a:rPr lang="el-GR" sz="3600" dirty="0" err="1">
                <a:solidFill>
                  <a:schemeClr val="accent1">
                    <a:lumMod val="75000"/>
                  </a:schemeClr>
                </a:solidFill>
              </a:rPr>
              <a:t>Αυτοδιάλογος</a:t>
            </a:r>
            <a:endParaRPr lang="en-US" sz="3600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el-GR" sz="3600" dirty="0"/>
              <a:t>•	Νοερή απεικόνιση</a:t>
            </a:r>
            <a:endParaRPr lang="en-US" sz="3600" dirty="0"/>
          </a:p>
          <a:p>
            <a:r>
              <a:rPr lang="el-GR" sz="3600" dirty="0">
                <a:solidFill>
                  <a:schemeClr val="accent1">
                    <a:lumMod val="75000"/>
                  </a:schemeClr>
                </a:solidFill>
              </a:rPr>
              <a:t>•	Εύρεση κινήτρου</a:t>
            </a:r>
            <a:endParaRPr lang="en-US" sz="3600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el-GR" sz="3600" dirty="0"/>
              <a:t>•	Καθιέρωση </a:t>
            </a:r>
            <a:r>
              <a:rPr lang="el-GR" sz="3600" dirty="0" smtClean="0"/>
              <a:t>ρουτίνας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xmlns="" val="184665688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xmlns="" id="{50701F64-668D-4932-BFA1-257BBB0AD7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52990" y="323064"/>
            <a:ext cx="8293768" cy="886159"/>
          </a:xfrm>
        </p:spPr>
        <p:txBody>
          <a:bodyPr>
            <a:normAutofit fontScale="90000"/>
          </a:bodyPr>
          <a:lstStyle/>
          <a:p>
            <a:pPr algn="l"/>
            <a:r>
              <a:rPr lang="el-GR" dirty="0"/>
              <a:t>Ενδεικτικά: </a:t>
            </a:r>
            <a:r>
              <a:rPr lang="en-US" dirty="0"/>
              <a:t/>
            </a:r>
            <a:br>
              <a:rPr lang="en-US" dirty="0"/>
            </a:br>
            <a:endParaRPr lang="el-GR" b="1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xmlns="" id="{ED8466EE-B5D0-4D3E-8975-9292FCE9A1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71145" y="2698487"/>
            <a:ext cx="7594136" cy="3547241"/>
          </a:xfrm>
        </p:spPr>
        <p:txBody>
          <a:bodyPr>
            <a:normAutofit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el-GR" dirty="0"/>
              <a:t> </a:t>
            </a:r>
          </a:p>
        </p:txBody>
      </p:sp>
      <p:pic>
        <p:nvPicPr>
          <p:cNvPr id="6" name="Εικόνα 5" descr="Εικόνα που περιέχει υπογραφή&#10;&#10;Η περιγραφή δημιουργήθηκε με υψηλή αξιοπιστία">
            <a:extLst>
              <a:ext uri="{FF2B5EF4-FFF2-40B4-BE49-F238E27FC236}">
                <a16:creationId xmlns:a16="http://schemas.microsoft.com/office/drawing/2014/main" xmlns="" id="{E9A4EF2A-BBDB-43E9-B882-E6C96803525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321570" y="5253172"/>
            <a:ext cx="1629798" cy="129200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1671145" y="1001555"/>
            <a:ext cx="10280223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000" b="1" dirty="0">
                <a:solidFill>
                  <a:schemeClr val="accent1">
                    <a:lumMod val="75000"/>
                  </a:schemeClr>
                </a:solidFill>
              </a:rPr>
              <a:t>ΚΙΝΗΤΡΟ</a:t>
            </a:r>
            <a:endParaRPr lang="en-US" sz="2000" b="1" dirty="0">
              <a:solidFill>
                <a:schemeClr val="accent1">
                  <a:lumMod val="75000"/>
                </a:schemeClr>
              </a:solidFill>
            </a:endParaRPr>
          </a:p>
          <a:p>
            <a:pPr marL="342900" indent="-342900"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l-GR" sz="2000" dirty="0"/>
              <a:t>Είναι η νοητική διαδικασία στην οποία οφείλεται η έναρξη, η διατήρηση, ή η αλλαγή μιας ενέργειας ή συμπεριφοράς μας.</a:t>
            </a:r>
            <a:endParaRPr lang="en-US" sz="2000" dirty="0"/>
          </a:p>
          <a:p>
            <a:pPr marL="342900" indent="-342900"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l-GR" sz="2000" dirty="0"/>
              <a:t>Είναι ο «λόγος» για τον οποίο επιλέγουμε να κάνουμε (ή να μην κάνουμε) κάτι.</a:t>
            </a:r>
            <a:endParaRPr lang="en-US" sz="2000" dirty="0"/>
          </a:p>
          <a:p>
            <a:pPr marL="342900" indent="-342900"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l-GR" sz="2000" dirty="0"/>
              <a:t>Ο «λόγος αυτός δεν μένει πάντα σταθερός, μπορεί να αλλάξει πολλές φορές στην πορεία.</a:t>
            </a:r>
            <a:endParaRPr lang="en-US" sz="2000" dirty="0"/>
          </a:p>
          <a:p>
            <a:pPr marL="342900" indent="-342900"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l-GR" sz="2000" dirty="0"/>
              <a:t>Μπορεί να είναι </a:t>
            </a:r>
            <a:r>
              <a:rPr lang="el-GR" sz="2000" dirty="0" smtClean="0"/>
              <a:t>εσωτερικό </a:t>
            </a:r>
            <a:r>
              <a:rPr lang="el-GR" sz="2000" dirty="0"/>
              <a:t>ή εξωτερικό.</a:t>
            </a:r>
            <a:endParaRPr lang="en-US" sz="2000" dirty="0"/>
          </a:p>
          <a:p>
            <a:pPr marL="342900" indent="-342900"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l-GR" sz="2000" dirty="0"/>
              <a:t>Και τα δύο είδη είναι σημαντικά στον αθλητισμό, όμως το εσωτερικό κίνητρο είναι αυτό 	που έχει την μεγαλύτερη επιρροή.</a:t>
            </a:r>
            <a:endParaRPr lang="en-US" sz="2000" dirty="0"/>
          </a:p>
        </p:txBody>
      </p:sp>
      <p:sp>
        <p:nvSpPr>
          <p:cNvPr id="5" name="Rectangle 4"/>
          <p:cNvSpPr/>
          <p:nvPr/>
        </p:nvSpPr>
        <p:spPr>
          <a:xfrm>
            <a:off x="1652990" y="3931418"/>
            <a:ext cx="775771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000" b="1" dirty="0">
                <a:solidFill>
                  <a:schemeClr val="accent1">
                    <a:lumMod val="75000"/>
                  </a:schemeClr>
                </a:solidFill>
              </a:rPr>
              <a:t>Σημάδια έλλειψης κινήτρου</a:t>
            </a:r>
            <a:endParaRPr lang="en-US" sz="2000" b="1" dirty="0">
              <a:solidFill>
                <a:schemeClr val="accent1">
                  <a:lumMod val="75000"/>
                </a:schemeClr>
              </a:solidFill>
            </a:endParaRPr>
          </a:p>
          <a:p>
            <a:pPr marL="342900" indent="-342900"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l-GR" sz="2000" dirty="0"/>
              <a:t>Μειωμένη διάθεση για προπόνηση</a:t>
            </a:r>
            <a:endParaRPr lang="en-US" sz="2000" dirty="0"/>
          </a:p>
          <a:p>
            <a:pPr marL="342900" indent="-342900"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l-GR" sz="2000" dirty="0"/>
              <a:t>Προπόνηση χωρίς το 100% της προσπάθειάς μας</a:t>
            </a:r>
            <a:endParaRPr lang="en-US" sz="2000" dirty="0"/>
          </a:p>
          <a:p>
            <a:pPr marL="342900" indent="-342900"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l-GR" sz="2000" dirty="0"/>
              <a:t>«Σκαμπανεβάσματα» στην απόδοσή μας</a:t>
            </a:r>
            <a:endParaRPr lang="en-US" sz="2000" dirty="0"/>
          </a:p>
          <a:p>
            <a:pPr marL="342900" indent="-342900"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l-GR" sz="2000" dirty="0"/>
              <a:t>Αποφυγή υποχρεώσεων</a:t>
            </a:r>
            <a:endParaRPr lang="en-US" sz="2000" dirty="0"/>
          </a:p>
          <a:p>
            <a:pPr marL="342900" indent="-342900"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l-GR" sz="2000" dirty="0"/>
              <a:t>Γκρίνια, κακή διάθεση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89877053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xmlns="" id="{50701F64-668D-4932-BFA1-257BBB0AD7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06702" y="171736"/>
            <a:ext cx="8293768" cy="886159"/>
          </a:xfrm>
        </p:spPr>
        <p:txBody>
          <a:bodyPr>
            <a:normAutofit fontScale="90000"/>
          </a:bodyPr>
          <a:lstStyle/>
          <a:p>
            <a:r>
              <a:rPr lang="el-GR" sz="3200" b="1" dirty="0" smtClean="0">
                <a:solidFill>
                  <a:schemeClr val="accent1">
                    <a:lumMod val="75000"/>
                  </a:schemeClr>
                </a:solidFill>
              </a:rPr>
              <a:t>Κίνητρα</a:t>
            </a:r>
            <a:br>
              <a:rPr lang="el-GR" sz="3200" b="1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el-GR" sz="3200" b="1" dirty="0" smtClean="0"/>
              <a:t>Στρατηγικές </a:t>
            </a:r>
            <a:r>
              <a:rPr lang="el-GR" sz="3200" b="1" dirty="0"/>
              <a:t>που </a:t>
            </a:r>
            <a:r>
              <a:rPr lang="el-GR" sz="3200" b="1" dirty="0" smtClean="0"/>
              <a:t>βοηθούν</a:t>
            </a:r>
            <a:r>
              <a:rPr lang="el-GR" sz="3200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endParaRPr lang="el-GR" sz="32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6" name="Εικόνα 5" descr="Εικόνα που περιέχει υπογραφή&#10;&#10;Η περιγραφή δημιουργήθηκε με υψηλή αξιοπιστία">
            <a:extLst>
              <a:ext uri="{FF2B5EF4-FFF2-40B4-BE49-F238E27FC236}">
                <a16:creationId xmlns:a16="http://schemas.microsoft.com/office/drawing/2014/main" xmlns="" id="{E9A4EF2A-BBDB-43E9-B882-E6C96803525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321570" y="5253172"/>
            <a:ext cx="1629798" cy="129200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1849783" y="1210372"/>
            <a:ext cx="6407525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chemeClr val="accent1"/>
              </a:buClr>
            </a:pPr>
            <a:r>
              <a:rPr lang="el-GR" sz="2000" dirty="0" smtClean="0">
                <a:solidFill>
                  <a:schemeClr val="accent1">
                    <a:lumMod val="75000"/>
                  </a:schemeClr>
                </a:solidFill>
              </a:rPr>
              <a:t>Για τον Αθλητή:</a:t>
            </a:r>
          </a:p>
          <a:p>
            <a:pPr marL="342900" indent="-342900">
              <a:buClr>
                <a:schemeClr val="accent1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el-GR" sz="2000" dirty="0" smtClean="0"/>
              <a:t>Θέτω </a:t>
            </a:r>
            <a:r>
              <a:rPr lang="el-GR" sz="2000" dirty="0"/>
              <a:t>βραχυπρόθεσμους και πραγματοποιήσιμους </a:t>
            </a:r>
            <a:r>
              <a:rPr lang="el-GR" sz="2000" dirty="0" smtClean="0"/>
              <a:t>στόχους</a:t>
            </a:r>
            <a:endParaRPr lang="en-US" sz="2000" dirty="0"/>
          </a:p>
          <a:p>
            <a:pPr marL="342900" indent="-342900">
              <a:buClr>
                <a:schemeClr val="accent1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el-GR" sz="2000" dirty="0"/>
              <a:t>Θυμάμαι πάντα και τον τελικό </a:t>
            </a:r>
            <a:r>
              <a:rPr lang="el-GR" sz="2000" dirty="0" smtClean="0"/>
              <a:t>στόχο</a:t>
            </a:r>
            <a:endParaRPr lang="en-US" sz="2000" dirty="0"/>
          </a:p>
          <a:p>
            <a:pPr marL="342900" indent="-342900">
              <a:buClr>
                <a:schemeClr val="accent1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el-GR" sz="2000" dirty="0"/>
              <a:t>Καθιερώνω </a:t>
            </a:r>
            <a:r>
              <a:rPr lang="el-GR" sz="2000" dirty="0" smtClean="0"/>
              <a:t>ρουτίνα</a:t>
            </a:r>
            <a:endParaRPr lang="en-US" sz="2000" dirty="0" smtClean="0"/>
          </a:p>
          <a:p>
            <a:pPr marL="342900" indent="-342900">
              <a:buClr>
                <a:schemeClr val="accent1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el-GR" sz="2000" dirty="0" smtClean="0"/>
              <a:t>Κάνω προπόνηση/ συναναστρέφομαι με άτομα που έχουν θετική προδιάθεση και ίδιους στόχους με εμένα</a:t>
            </a:r>
            <a:endParaRPr lang="en-US" sz="2000" dirty="0"/>
          </a:p>
          <a:p>
            <a:pPr>
              <a:buClr>
                <a:schemeClr val="accent1"/>
              </a:buClr>
            </a:pPr>
            <a:endParaRPr lang="en-US" sz="2000" dirty="0"/>
          </a:p>
        </p:txBody>
      </p:sp>
      <p:sp>
        <p:nvSpPr>
          <p:cNvPr id="7" name="Rectangle 6"/>
          <p:cNvSpPr/>
          <p:nvPr/>
        </p:nvSpPr>
        <p:spPr>
          <a:xfrm>
            <a:off x="1849784" y="3457760"/>
            <a:ext cx="8586988" cy="29854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000" dirty="0" smtClean="0">
                <a:solidFill>
                  <a:schemeClr val="accent1">
                    <a:lumMod val="75000"/>
                  </a:schemeClr>
                </a:solidFill>
              </a:rPr>
              <a:t>Για </a:t>
            </a:r>
            <a:r>
              <a:rPr lang="el-GR" sz="2000" dirty="0">
                <a:solidFill>
                  <a:schemeClr val="accent1">
                    <a:lumMod val="75000"/>
                  </a:schemeClr>
                </a:solidFill>
              </a:rPr>
              <a:t>τον προπονητή:</a:t>
            </a:r>
            <a:endParaRPr lang="en-US" sz="2000" dirty="0">
              <a:solidFill>
                <a:schemeClr val="accent1">
                  <a:lumMod val="75000"/>
                </a:schemeClr>
              </a:solidFill>
            </a:endParaRPr>
          </a:p>
          <a:p>
            <a:pPr marL="342900" indent="-342900">
              <a:buClr>
                <a:schemeClr val="accent1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el-GR" sz="2000" dirty="0"/>
              <a:t>Ανακάλυψε </a:t>
            </a:r>
            <a:r>
              <a:rPr lang="el-GR" sz="2000" b="1" dirty="0"/>
              <a:t>«τι» </a:t>
            </a:r>
            <a:r>
              <a:rPr lang="el-GR" sz="2000" dirty="0"/>
              <a:t>παρακινεί κάθε παίχτη </a:t>
            </a:r>
            <a:r>
              <a:rPr lang="el-GR" sz="2000" dirty="0" smtClean="0"/>
              <a:t>ξεχωριστά</a:t>
            </a:r>
            <a:endParaRPr lang="en-US" sz="2000" dirty="0"/>
          </a:p>
          <a:p>
            <a:pPr marL="342900" indent="-342900">
              <a:buClr>
                <a:schemeClr val="accent1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el-GR" sz="2000" dirty="0"/>
              <a:t>Θέσε πραγματοποιήσιμους </a:t>
            </a:r>
            <a:r>
              <a:rPr lang="el-GR" sz="2000" dirty="0" smtClean="0"/>
              <a:t>στόχους</a:t>
            </a:r>
            <a:endParaRPr lang="en-US" sz="2000" dirty="0"/>
          </a:p>
          <a:p>
            <a:pPr marL="342900" indent="-342900">
              <a:buClr>
                <a:schemeClr val="accent1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el-GR" sz="2000" dirty="0"/>
              <a:t>Εξήγησε το «γιατί» χρειάζεται να κάνουν </a:t>
            </a:r>
            <a:r>
              <a:rPr lang="el-GR" sz="2000" dirty="0" smtClean="0"/>
              <a:t>κάτι</a:t>
            </a:r>
            <a:endParaRPr lang="el-GR" sz="2000" dirty="0"/>
          </a:p>
          <a:p>
            <a:pPr marL="342900" indent="-342900">
              <a:buClr>
                <a:schemeClr val="accent1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el-GR" sz="2000" dirty="0"/>
              <a:t>Αναγνώρισε προσωπικά επιτεύγματα/προσπάθειες όσο μικρά και αν </a:t>
            </a:r>
            <a:r>
              <a:rPr lang="el-GR" sz="2000" dirty="0" smtClean="0"/>
              <a:t>είναι</a:t>
            </a:r>
            <a:endParaRPr lang="en-US" sz="2000" dirty="0"/>
          </a:p>
          <a:p>
            <a:pPr marL="342900" indent="-342900">
              <a:buClr>
                <a:schemeClr val="accent1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el-GR" sz="2000" dirty="0"/>
              <a:t>Χτίσε σχέση εμπιστοσύνης με κάθε παίχτη και δείξε προσωπικό ενδιαφέρον για την προσπάθειά </a:t>
            </a:r>
            <a:r>
              <a:rPr lang="el-GR" sz="2000" dirty="0" smtClean="0"/>
              <a:t>του</a:t>
            </a:r>
            <a:endParaRPr lang="en-US" sz="2000" dirty="0"/>
          </a:p>
          <a:p>
            <a:pPr marL="342900" indent="-342900">
              <a:buClr>
                <a:schemeClr val="accent1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el-GR" sz="2000" dirty="0"/>
              <a:t>Απέφυγε συγκρίσεις ανάμεσα στους παίχτες</a:t>
            </a:r>
            <a:endParaRPr lang="en-US" sz="2000" dirty="0"/>
          </a:p>
          <a:p>
            <a:endParaRPr lang="en-US" sz="28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8918305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xmlns="" id="{50701F64-668D-4932-BFA1-257BBB0AD7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1284" y="136358"/>
            <a:ext cx="8293768" cy="886159"/>
          </a:xfrm>
        </p:spPr>
        <p:txBody>
          <a:bodyPr>
            <a:normAutofit/>
          </a:bodyPr>
          <a:lstStyle/>
          <a:p>
            <a:pPr algn="ctr"/>
            <a:r>
              <a:rPr lang="el-GR" b="1" dirty="0">
                <a:solidFill>
                  <a:schemeClr val="accent5">
                    <a:lumMod val="75000"/>
                  </a:schemeClr>
                </a:solidFill>
              </a:rPr>
              <a:t>Καθορισμός Στόχων</a:t>
            </a:r>
          </a:p>
        </p:txBody>
      </p:sp>
      <p:pic>
        <p:nvPicPr>
          <p:cNvPr id="6" name="Εικόνα 5" descr="Εικόνα που περιέχει υπογραφή&#10;&#10;Η περιγραφή δημιουργήθηκε με υψηλή αξιοπιστία">
            <a:extLst>
              <a:ext uri="{FF2B5EF4-FFF2-40B4-BE49-F238E27FC236}">
                <a16:creationId xmlns:a16="http://schemas.microsoft.com/office/drawing/2014/main" xmlns="" id="{E9A4EF2A-BBDB-43E9-B882-E6C96803525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321570" y="5253172"/>
            <a:ext cx="1629798" cy="129200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2350168" y="1711905"/>
            <a:ext cx="6096000" cy="3046988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sz="3200" u="sng" dirty="0">
                <a:solidFill>
                  <a:schemeClr val="accent5">
                    <a:lumMod val="75000"/>
                  </a:schemeClr>
                </a:solidFill>
              </a:rPr>
              <a:t>Goal Setting</a:t>
            </a:r>
            <a:r>
              <a:rPr lang="el-GR" sz="3200" dirty="0">
                <a:solidFill>
                  <a:schemeClr val="accent5">
                    <a:lumMod val="75000"/>
                  </a:schemeClr>
                </a:solidFill>
              </a:rPr>
              <a:t>    </a:t>
            </a:r>
            <a:r>
              <a:rPr lang="en-US" sz="3200" dirty="0"/>
              <a:t>S.M.A.R.T</a:t>
            </a:r>
            <a:r>
              <a:rPr lang="en-US" sz="2400" dirty="0"/>
              <a:t>.</a:t>
            </a:r>
          </a:p>
          <a:p>
            <a:r>
              <a:rPr lang="en-US" sz="3200" dirty="0">
                <a:solidFill>
                  <a:schemeClr val="accent5">
                    <a:lumMod val="75000"/>
                  </a:schemeClr>
                </a:solidFill>
              </a:rPr>
              <a:t>S</a:t>
            </a:r>
            <a:r>
              <a:rPr lang="en-US" sz="2400" dirty="0"/>
              <a:t>pecific</a:t>
            </a:r>
            <a:r>
              <a:rPr lang="el-GR" sz="2400" dirty="0"/>
              <a:t> - </a:t>
            </a:r>
            <a:r>
              <a:rPr lang="el-GR" sz="2400" b="1" dirty="0">
                <a:solidFill>
                  <a:schemeClr val="accent5">
                    <a:lumMod val="75000"/>
                  </a:schemeClr>
                </a:solidFill>
              </a:rPr>
              <a:t>Συγκεκριμένοι</a:t>
            </a:r>
            <a:endParaRPr lang="en-US" sz="2400" b="1" dirty="0">
              <a:solidFill>
                <a:schemeClr val="accent5">
                  <a:lumMod val="75000"/>
                </a:schemeClr>
              </a:solidFill>
            </a:endParaRPr>
          </a:p>
          <a:p>
            <a:r>
              <a:rPr lang="en-US" sz="3200" dirty="0">
                <a:solidFill>
                  <a:schemeClr val="accent5">
                    <a:lumMod val="75000"/>
                  </a:schemeClr>
                </a:solidFill>
              </a:rPr>
              <a:t>M</a:t>
            </a:r>
            <a:r>
              <a:rPr lang="en-US" sz="2400" dirty="0"/>
              <a:t>easurable</a:t>
            </a:r>
            <a:r>
              <a:rPr lang="el-GR" sz="2400" dirty="0"/>
              <a:t> – </a:t>
            </a:r>
            <a:r>
              <a:rPr lang="el-GR" sz="2400" b="1" dirty="0">
                <a:solidFill>
                  <a:schemeClr val="accent5">
                    <a:lumMod val="75000"/>
                  </a:schemeClr>
                </a:solidFill>
              </a:rPr>
              <a:t>Μετρίσιμοι </a:t>
            </a:r>
            <a:endParaRPr lang="en-US" sz="2400" b="1" dirty="0">
              <a:solidFill>
                <a:schemeClr val="accent5">
                  <a:lumMod val="75000"/>
                </a:schemeClr>
              </a:solidFill>
            </a:endParaRPr>
          </a:p>
          <a:p>
            <a:r>
              <a:rPr lang="en-US" sz="3200" dirty="0">
                <a:solidFill>
                  <a:schemeClr val="accent5">
                    <a:lumMod val="75000"/>
                  </a:schemeClr>
                </a:solidFill>
              </a:rPr>
              <a:t>A</a:t>
            </a:r>
            <a:r>
              <a:rPr lang="en-US" sz="2400" dirty="0"/>
              <a:t>ttainable</a:t>
            </a:r>
            <a:r>
              <a:rPr lang="el-GR" sz="2400" dirty="0"/>
              <a:t> </a:t>
            </a:r>
            <a:r>
              <a:rPr lang="el-GR" sz="2400" b="1" dirty="0">
                <a:solidFill>
                  <a:schemeClr val="accent5">
                    <a:lumMod val="75000"/>
                  </a:schemeClr>
                </a:solidFill>
              </a:rPr>
              <a:t>– Πραγματοποιήσιμοι </a:t>
            </a:r>
            <a:endParaRPr lang="en-US" sz="2400" b="1" dirty="0">
              <a:solidFill>
                <a:schemeClr val="accent5">
                  <a:lumMod val="75000"/>
                </a:schemeClr>
              </a:solidFill>
            </a:endParaRPr>
          </a:p>
          <a:p>
            <a:r>
              <a:rPr lang="en-US" sz="3200" dirty="0">
                <a:solidFill>
                  <a:schemeClr val="accent5">
                    <a:lumMod val="75000"/>
                  </a:schemeClr>
                </a:solidFill>
              </a:rPr>
              <a:t>R</a:t>
            </a:r>
            <a:r>
              <a:rPr lang="en-US" sz="2400" dirty="0"/>
              <a:t>elevant</a:t>
            </a:r>
            <a:r>
              <a:rPr lang="el-GR" sz="2400" dirty="0"/>
              <a:t> – </a:t>
            </a:r>
            <a:r>
              <a:rPr lang="el-GR" sz="2400" b="1" dirty="0">
                <a:solidFill>
                  <a:schemeClr val="accent5">
                    <a:lumMod val="75000"/>
                  </a:schemeClr>
                </a:solidFill>
              </a:rPr>
              <a:t>Σχετικοί</a:t>
            </a:r>
            <a:r>
              <a:rPr lang="el-GR" sz="2400" dirty="0"/>
              <a:t>	</a:t>
            </a:r>
            <a:endParaRPr lang="en-US" sz="2400" dirty="0"/>
          </a:p>
          <a:p>
            <a:r>
              <a:rPr lang="en-US" sz="3200" dirty="0">
                <a:solidFill>
                  <a:schemeClr val="accent5">
                    <a:lumMod val="75000"/>
                  </a:schemeClr>
                </a:solidFill>
              </a:rPr>
              <a:t>T</a:t>
            </a:r>
            <a:r>
              <a:rPr lang="en-US" sz="2400" dirty="0"/>
              <a:t>ime bound</a:t>
            </a:r>
            <a:r>
              <a:rPr lang="el-GR" sz="2400" dirty="0"/>
              <a:t> – </a:t>
            </a:r>
            <a:r>
              <a:rPr lang="el-GR" sz="2400" b="1" dirty="0">
                <a:solidFill>
                  <a:schemeClr val="accent5">
                    <a:lumMod val="75000"/>
                  </a:schemeClr>
                </a:solidFill>
              </a:rPr>
              <a:t>Μέσα σε χρονοδιάγραμμα</a:t>
            </a:r>
            <a:endParaRPr lang="en-US" sz="2400" b="1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2666648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xmlns="" id="{50701F64-668D-4932-BFA1-257BBB0AD7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27802" y="31039"/>
            <a:ext cx="8293768" cy="563563"/>
          </a:xfrm>
        </p:spPr>
        <p:txBody>
          <a:bodyPr>
            <a:normAutofit fontScale="90000"/>
          </a:bodyPr>
          <a:lstStyle/>
          <a:p>
            <a:r>
              <a:rPr lang="el-GR" b="1" dirty="0">
                <a:solidFill>
                  <a:schemeClr val="accent5">
                    <a:lumMod val="75000"/>
                  </a:schemeClr>
                </a:solidFill>
              </a:rPr>
              <a:t>Τρία στάδια στόχων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xmlns="" id="{ED8466EE-B5D0-4D3E-8975-9292FCE9A1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54424" y="755259"/>
            <a:ext cx="9070286" cy="5654842"/>
          </a:xfrm>
        </p:spPr>
        <p:txBody>
          <a:bodyPr>
            <a:normAutofit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el-GR" dirty="0"/>
              <a:t> </a:t>
            </a:r>
          </a:p>
        </p:txBody>
      </p:sp>
      <p:pic>
        <p:nvPicPr>
          <p:cNvPr id="6" name="Εικόνα 5" descr="Εικόνα που περιέχει υπογραφή&#10;&#10;Η περιγραφή δημιουργήθηκε με υψηλή αξιοπιστία">
            <a:extLst>
              <a:ext uri="{FF2B5EF4-FFF2-40B4-BE49-F238E27FC236}">
                <a16:creationId xmlns:a16="http://schemas.microsoft.com/office/drawing/2014/main" xmlns="" id="{E9A4EF2A-BBDB-43E9-B882-E6C96803525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321570" y="5253172"/>
            <a:ext cx="1629798" cy="1292007"/>
          </a:xfrm>
          <a:prstGeom prst="rect">
            <a:avLst/>
          </a:prstGeom>
        </p:spPr>
      </p:pic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42046528"/>
              </p:ext>
            </p:extLst>
          </p:nvPr>
        </p:nvGraphicFramePr>
        <p:xfrm>
          <a:off x="1521415" y="614081"/>
          <a:ext cx="8800155" cy="59740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4747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67967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598713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752287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401335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820667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127533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 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247" marR="29247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 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600" dirty="0">
                          <a:effectLst/>
                        </a:rPr>
                        <a:t>Δυσκολία</a:t>
                      </a:r>
                      <a:endParaRPr lang="en-US" sz="1600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(</a:t>
                      </a:r>
                      <a:r>
                        <a:rPr lang="el-GR" sz="1600" dirty="0">
                          <a:effectLst/>
                        </a:rPr>
                        <a:t>Τι χρειάζεται αλλαγή</a:t>
                      </a:r>
                      <a:r>
                        <a:rPr lang="en-US" sz="1600" dirty="0" smtClean="0">
                          <a:effectLst/>
                        </a:rPr>
                        <a:t>)</a:t>
                      </a:r>
                      <a:endParaRPr lang="en-US" sz="1600" dirty="0">
                        <a:effectLst/>
                      </a:endParaRPr>
                    </a:p>
                  </a:txBody>
                  <a:tcPr marL="29247" marR="29247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 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600" dirty="0">
                          <a:effectLst/>
                        </a:rPr>
                        <a:t>Στόχος</a:t>
                      </a:r>
                      <a:endParaRPr lang="en-US" sz="1600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(</a:t>
                      </a:r>
                      <a:r>
                        <a:rPr lang="el-GR" sz="1600" dirty="0">
                          <a:effectLst/>
                        </a:rPr>
                        <a:t>Η αλλαγή</a:t>
                      </a:r>
                      <a:r>
                        <a:rPr lang="en-US" sz="1600" dirty="0">
                          <a:effectLst/>
                        </a:rPr>
                        <a:t>)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247" marR="29247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 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600" dirty="0">
                          <a:effectLst/>
                        </a:rPr>
                        <a:t>Μέθοδος</a:t>
                      </a:r>
                      <a:endParaRPr lang="en-US" sz="1600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(</a:t>
                      </a:r>
                      <a:r>
                        <a:rPr lang="el-GR" sz="1600" dirty="0">
                          <a:effectLst/>
                        </a:rPr>
                        <a:t>Πώς</a:t>
                      </a:r>
                      <a:r>
                        <a:rPr lang="en-US" sz="1600" dirty="0">
                          <a:effectLst/>
                        </a:rPr>
                        <a:t>)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247" marR="29247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 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600" dirty="0">
                          <a:effectLst/>
                        </a:rPr>
                        <a:t>Διάρκεια</a:t>
                      </a:r>
                      <a:endParaRPr lang="en-US" sz="1600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(</a:t>
                      </a:r>
                      <a:r>
                        <a:rPr lang="el-GR" sz="1600" dirty="0">
                          <a:effectLst/>
                        </a:rPr>
                        <a:t>Πότε</a:t>
                      </a:r>
                      <a:r>
                        <a:rPr lang="en-US" sz="1600" dirty="0">
                          <a:effectLst/>
                        </a:rPr>
                        <a:t>)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247" marR="29247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 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600" dirty="0">
                          <a:effectLst/>
                        </a:rPr>
                        <a:t>Σχόλια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247" marR="29247" marT="0" marB="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898794"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200" dirty="0" err="1">
                          <a:effectLst/>
                        </a:rPr>
                        <a:t>Διαδικαστικπί</a:t>
                      </a:r>
                      <a:r>
                        <a:rPr lang="el-GR" sz="1200" dirty="0">
                          <a:effectLst/>
                        </a:rPr>
                        <a:t> Στόχοι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247" marR="29247" marT="0" marB="0" vert="vert27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500" dirty="0">
                          <a:effectLst/>
                        </a:rPr>
                        <a:t> </a:t>
                      </a:r>
                      <a:endParaRPr lang="en-US" sz="500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200" dirty="0">
                          <a:effectLst/>
                        </a:rPr>
                        <a:t>Διατροφή </a:t>
                      </a:r>
                      <a:endParaRPr lang="en-US" sz="1200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200" dirty="0">
                          <a:effectLst/>
                        </a:rPr>
                        <a:t>Ξεκούραση</a:t>
                      </a:r>
                      <a:endParaRPr lang="en-US" sz="1200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200" dirty="0">
                          <a:effectLst/>
                        </a:rPr>
                        <a:t>Ενδυνάμωση</a:t>
                      </a:r>
                      <a:endParaRPr lang="en-US" sz="1200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200" dirty="0">
                          <a:effectLst/>
                        </a:rPr>
                        <a:t>Βάρος, Μυϊκή σύσταση </a:t>
                      </a:r>
                      <a:endParaRPr lang="en-US" sz="1200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200" dirty="0">
                          <a:effectLst/>
                        </a:rPr>
                        <a:t>Ύπνος</a:t>
                      </a:r>
                      <a:endParaRPr lang="en-US" sz="1200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200" dirty="0">
                          <a:effectLst/>
                        </a:rPr>
                        <a:t>∅</a:t>
                      </a:r>
                      <a:r>
                        <a:rPr lang="en-US" sz="1200" dirty="0">
                          <a:effectLst/>
                        </a:rPr>
                        <a:t>Smoking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200" dirty="0">
                          <a:effectLst/>
                        </a:rPr>
                        <a:t>Αποθεραπεία</a:t>
                      </a:r>
                      <a:endParaRPr lang="en-US" sz="1200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200" dirty="0">
                          <a:effectLst/>
                        </a:rPr>
                        <a:t>Διαχείριση χρόνου</a:t>
                      </a:r>
                      <a:endParaRPr lang="en-US" sz="1200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200" dirty="0">
                          <a:effectLst/>
                        </a:rPr>
                        <a:t>Κινητό – </a:t>
                      </a:r>
                      <a:r>
                        <a:rPr lang="en-US" sz="1200" dirty="0">
                          <a:effectLst/>
                        </a:rPr>
                        <a:t>Social Media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500" dirty="0">
                          <a:effectLst/>
                        </a:rPr>
                        <a:t> </a:t>
                      </a:r>
                      <a:endParaRPr lang="en-US" sz="5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247" marR="29247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500" dirty="0">
                          <a:effectLst/>
                        </a:rPr>
                        <a:t> </a:t>
                      </a:r>
                      <a:endParaRPr lang="en-US" sz="500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400" dirty="0">
                          <a:effectLst/>
                        </a:rPr>
                        <a:t>Βελτίωση μυϊκής μάζας</a:t>
                      </a:r>
                      <a:endParaRPr lang="en-US" sz="1400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Show </a:t>
                      </a:r>
                      <a:r>
                        <a:rPr lang="en-US" sz="1400" dirty="0">
                          <a:effectLst/>
                        </a:rPr>
                        <a:t>up 10’ earlier for every practice 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247" marR="29247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247" marR="29247" marT="0" marB="0"/>
                </a:tc>
                <a:tc rowSpan="3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 dirty="0">
                          <a:effectLst/>
                        </a:rPr>
                        <a:t> 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 dirty="0">
                          <a:effectLst/>
                        </a:rPr>
                        <a:t> 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 dirty="0">
                          <a:effectLst/>
                        </a:rPr>
                        <a:t> 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 dirty="0">
                          <a:effectLst/>
                        </a:rPr>
                        <a:t> 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 dirty="0">
                          <a:effectLst/>
                        </a:rPr>
                        <a:t> 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l-GR" sz="2000" dirty="0">
                        <a:effectLst/>
                      </a:endParaRPr>
                    </a:p>
                  </a:txBody>
                  <a:tcPr marL="29247" marR="29247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l-GR" sz="1400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400" dirty="0">
                          <a:effectLst/>
                        </a:rPr>
                        <a:t>ΓΟΝΕΙΣ</a:t>
                      </a:r>
                      <a:endParaRPr lang="en-US" sz="1400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400" dirty="0">
                          <a:effectLst/>
                        </a:rPr>
                        <a:t>ΠΡΟΠΟΝΗΤΕΣ</a:t>
                      </a:r>
                      <a:endParaRPr lang="en-US" sz="1400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400" dirty="0">
                          <a:effectLst/>
                        </a:rPr>
                        <a:t>ΔΑΣΚΑΛΟΙ</a:t>
                      </a:r>
                      <a:endParaRPr lang="en-US" sz="1400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400" dirty="0">
                          <a:effectLst/>
                        </a:rPr>
                        <a:t>ΚΑΘΗΓΗΤΕΣ</a:t>
                      </a:r>
                      <a:endParaRPr lang="en-US" sz="1400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400" dirty="0">
                          <a:effectLst/>
                        </a:rPr>
                        <a:t> </a:t>
                      </a:r>
                      <a:endParaRPr lang="en-US" sz="1400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400" dirty="0">
                          <a:effectLst/>
                        </a:rPr>
                        <a:t>ΑΘΛΗΤΗΣ </a:t>
                      </a:r>
                      <a:endParaRPr lang="en-US" sz="1400" dirty="0">
                        <a:effectLst/>
                      </a:endParaRPr>
                    </a:p>
                  </a:txBody>
                  <a:tcPr marL="29247" marR="29247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411046"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200" dirty="0">
                          <a:effectLst/>
                        </a:rPr>
                        <a:t>Στόχοι Απόδοσης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247" marR="29247" marT="0" marB="0" vert="vert27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</a:rPr>
                        <a:t> </a:t>
                      </a:r>
                      <a:endParaRPr lang="en-US" sz="1600" dirty="0">
                        <a:effectLst/>
                      </a:endParaRPr>
                    </a:p>
                  </a:txBody>
                  <a:tcPr marL="29247" marR="29247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 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 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247" marR="29247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247" marR="29247" marT="0" marB="0"/>
                </a:tc>
                <a:tc vMerge="1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247" marR="29247" marT="0" marB="0"/>
                </a:tc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l-GR" sz="1800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l-GR" sz="1800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l-GR" sz="1800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800" dirty="0">
                          <a:effectLst/>
                        </a:rPr>
                        <a:t>ΠΡΟΠΟΝΗΤΗΣ</a:t>
                      </a:r>
                      <a:endParaRPr lang="en-US" sz="1800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800" dirty="0">
                          <a:effectLst/>
                        </a:rPr>
                        <a:t> </a:t>
                      </a:r>
                      <a:endParaRPr lang="en-US" sz="1800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800" dirty="0">
                          <a:effectLst/>
                        </a:rPr>
                        <a:t>ΑΘΛΗΤΗΣ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247" marR="29247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219635"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200" dirty="0">
                          <a:effectLst/>
                        </a:rPr>
                        <a:t> Στόχοι  Αποτελέσματος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247" marR="29247" marT="0" marB="0" vert="vert27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500" dirty="0">
                          <a:effectLst/>
                        </a:rPr>
                        <a:t> </a:t>
                      </a:r>
                      <a:endParaRPr lang="en-US" sz="500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100" dirty="0" smtClean="0">
                          <a:effectLst/>
                        </a:rPr>
                        <a:t>Νίκες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100" dirty="0" smtClean="0">
                          <a:effectLst/>
                        </a:rPr>
                        <a:t>Εθνική</a:t>
                      </a:r>
                      <a:r>
                        <a:rPr lang="el-GR" sz="1100" baseline="0" dirty="0" smtClean="0">
                          <a:effectLst/>
                        </a:rPr>
                        <a:t> Ομάδα</a:t>
                      </a:r>
                      <a:endParaRPr lang="en-US" sz="1100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100" dirty="0">
                          <a:effectLst/>
                        </a:rPr>
                        <a:t>Βελτίωση </a:t>
                      </a:r>
                      <a:r>
                        <a:rPr lang="el-GR" sz="1100" dirty="0" smtClean="0">
                          <a:effectLst/>
                        </a:rPr>
                        <a:t>%</a:t>
                      </a:r>
                      <a:r>
                        <a:rPr lang="el-GR" sz="1100" baseline="0" dirty="0">
                          <a:effectLst/>
                        </a:rPr>
                        <a:t> </a:t>
                      </a:r>
                      <a:r>
                        <a:rPr lang="el-GR" sz="1100" baseline="0" dirty="0" smtClean="0">
                          <a:effectLst/>
                        </a:rPr>
                        <a:t>- Μ.Ο</a:t>
                      </a:r>
                      <a:r>
                        <a:rPr lang="el-GR" sz="1100" dirty="0" smtClean="0">
                          <a:effectLst/>
                        </a:rPr>
                        <a:t>.</a:t>
                      </a:r>
                      <a:endParaRPr lang="en-US" sz="1100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100" dirty="0">
                          <a:effectLst/>
                        </a:rPr>
                        <a:t># πόντων, </a:t>
                      </a:r>
                      <a:r>
                        <a:rPr lang="el-GR" sz="1100" dirty="0" err="1" smtClean="0">
                          <a:effectLst/>
                        </a:rPr>
                        <a:t>ριμπ</a:t>
                      </a:r>
                      <a:r>
                        <a:rPr lang="el-GR" sz="1100" dirty="0" smtClean="0">
                          <a:effectLst/>
                        </a:rPr>
                        <a:t>, </a:t>
                      </a:r>
                      <a:r>
                        <a:rPr lang="el-GR" sz="1100" dirty="0" err="1">
                          <a:effectLst/>
                        </a:rPr>
                        <a:t>ασσιστ</a:t>
                      </a:r>
                      <a:r>
                        <a:rPr lang="el-GR" sz="1100" dirty="0">
                          <a:effectLst/>
                        </a:rPr>
                        <a:t> </a:t>
                      </a:r>
                      <a:r>
                        <a:rPr lang="el-GR" sz="1100" dirty="0" smtClean="0">
                          <a:effectLst/>
                        </a:rPr>
                        <a:t>…</a:t>
                      </a:r>
                      <a:endParaRPr lang="en-US" sz="500" dirty="0">
                        <a:effectLst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500" dirty="0">
                          <a:effectLst/>
                        </a:rPr>
                        <a:t> </a:t>
                      </a:r>
                      <a:endParaRPr lang="en-US" sz="5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247" marR="29247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500" dirty="0">
                          <a:effectLst/>
                        </a:rPr>
                        <a:t> </a:t>
                      </a:r>
                      <a:endParaRPr lang="en-US" sz="5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247" marR="29247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500" dirty="0">
                          <a:effectLst/>
                        </a:rPr>
                        <a:t> </a:t>
                      </a:r>
                      <a:endParaRPr lang="en-US" sz="5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247" marR="29247" marT="0" marB="0"/>
                </a:tc>
                <a:tc vMerge="1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5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247" marR="29247" marT="0" marB="0"/>
                </a:tc>
                <a:tc v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247" marR="29247" marT="0" marB="0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88276766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xmlns="" id="{50701F64-668D-4932-BFA1-257BBB0AD7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49116" y="111260"/>
            <a:ext cx="8293768" cy="886159"/>
          </a:xfrm>
        </p:spPr>
        <p:txBody>
          <a:bodyPr>
            <a:normAutofit fontScale="90000"/>
          </a:bodyPr>
          <a:lstStyle/>
          <a:p>
            <a:pPr lvl="0"/>
            <a:r>
              <a:rPr lang="el-GR" altLang="en-US" b="1" dirty="0" smtClean="0">
                <a:ln>
                  <a:noFill/>
                </a:ln>
                <a:latin typeface="Calibri" pitchFamily="34" charset="0"/>
                <a:cs typeface="Calibri" pitchFamily="34" charset="0"/>
              </a:rPr>
              <a:t>Συγκέντρωση</a:t>
            </a:r>
            <a:r>
              <a:rPr lang="el-GR" altLang="en-US" sz="4400" b="1" dirty="0" smtClean="0">
                <a:ln>
                  <a:noFill/>
                </a:ln>
                <a:latin typeface="Calibri" pitchFamily="34" charset="0"/>
                <a:cs typeface="Calibri" pitchFamily="34" charset="0"/>
              </a:rPr>
              <a:t> </a:t>
            </a:r>
            <a:r>
              <a:rPr lang="en-US" altLang="en-US" sz="2400" dirty="0">
                <a:ln>
                  <a:noFill/>
                </a:ln>
                <a:latin typeface="Arial" pitchFamily="34" charset="0"/>
                <a:cs typeface="Arial" pitchFamily="34" charset="0"/>
              </a:rPr>
              <a:t/>
            </a:r>
            <a:br>
              <a:rPr lang="en-US" altLang="en-US" sz="2400" dirty="0">
                <a:ln>
                  <a:noFill/>
                </a:ln>
                <a:latin typeface="Arial" pitchFamily="34" charset="0"/>
                <a:cs typeface="Arial" pitchFamily="34" charset="0"/>
              </a:rPr>
            </a:br>
            <a:endParaRPr lang="el-GR" b="1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xmlns="" id="{ED8466EE-B5D0-4D3E-8975-9292FCE9A1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90600" y="1203158"/>
            <a:ext cx="9070286" cy="5654842"/>
          </a:xfrm>
        </p:spPr>
        <p:txBody>
          <a:bodyPr>
            <a:normAutofit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el-GR" dirty="0"/>
              <a:t> </a:t>
            </a:r>
          </a:p>
        </p:txBody>
      </p:sp>
      <p:pic>
        <p:nvPicPr>
          <p:cNvPr id="6" name="Εικόνα 5" descr="Εικόνα που περιέχει υπογραφή&#10;&#10;Η περιγραφή δημιουργήθηκε με υψηλή αξιοπιστία">
            <a:extLst>
              <a:ext uri="{FF2B5EF4-FFF2-40B4-BE49-F238E27FC236}">
                <a16:creationId xmlns:a16="http://schemas.microsoft.com/office/drawing/2014/main" xmlns="" id="{E9A4EF2A-BBDB-43E9-B882-E6C96803525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321570" y="5253172"/>
            <a:ext cx="1629798" cy="1292007"/>
          </a:xfrm>
          <a:prstGeom prst="rect">
            <a:avLst/>
          </a:prstGeom>
        </p:spPr>
      </p:pic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14409652"/>
              </p:ext>
            </p:extLst>
          </p:nvPr>
        </p:nvGraphicFramePr>
        <p:xfrm>
          <a:off x="2628900" y="2481943"/>
          <a:ext cx="7200900" cy="41200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60045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60045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4120065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2000" dirty="0">
                          <a:solidFill>
                            <a:schemeClr val="tx1"/>
                          </a:solidFill>
                          <a:effectLst/>
                        </a:rPr>
                        <a:t>Ο Αθλητής </a:t>
                      </a:r>
                      <a:r>
                        <a:rPr lang="el-GR" sz="2400" dirty="0">
                          <a:solidFill>
                            <a:schemeClr val="tx1"/>
                          </a:solidFill>
                          <a:effectLst/>
                        </a:rPr>
                        <a:t>πρέπει να :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marR="0" lvl="0" indent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None/>
                      </a:pPr>
                      <a:r>
                        <a:rPr lang="el-GR" sz="1600" dirty="0">
                          <a:effectLst/>
                        </a:rPr>
                        <a:t>Αναγνωρίζει διασπαστικούς παράγοντες</a:t>
                      </a:r>
                      <a:endParaRPr lang="en-US" sz="1600" dirty="0">
                        <a:effectLst/>
                      </a:endParaRPr>
                    </a:p>
                    <a:p>
                      <a:pPr marL="0" marR="0" lvl="0" indent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None/>
                      </a:pPr>
                      <a:r>
                        <a:rPr lang="el-GR" sz="1600" dirty="0">
                          <a:solidFill>
                            <a:schemeClr val="tx1"/>
                          </a:solidFill>
                          <a:effectLst/>
                        </a:rPr>
                        <a:t>Αναπτύσσει ανθεκτικότητα στα διασπαστικά ερεθίσματα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marR="0" lvl="0" indent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None/>
                      </a:pPr>
                      <a:r>
                        <a:rPr lang="el-GR" sz="1600" dirty="0">
                          <a:solidFill>
                            <a:schemeClr val="bg1"/>
                          </a:solidFill>
                          <a:effectLst/>
                        </a:rPr>
                        <a:t>Μένει στο ‘’εδώ και ΄τώρα’’</a:t>
                      </a:r>
                      <a:endParaRPr lang="en-US" sz="1600" dirty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marL="0" marR="0" lvl="0" indent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None/>
                      </a:pPr>
                      <a:r>
                        <a:rPr lang="el-GR" sz="1600" dirty="0">
                          <a:solidFill>
                            <a:schemeClr val="tx1"/>
                          </a:solidFill>
                          <a:effectLst/>
                        </a:rPr>
                        <a:t>‘’Παρκάρει την σκέψη του’’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marR="0" lvl="0" indent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None/>
                      </a:pPr>
                      <a:r>
                        <a:rPr lang="el-GR" sz="1600" dirty="0">
                          <a:solidFill>
                            <a:schemeClr val="bg1"/>
                          </a:solidFill>
                          <a:effectLst/>
                        </a:rPr>
                        <a:t>Χρησιμοποιεί λέξεις κλειδιά</a:t>
                      </a:r>
                      <a:endParaRPr lang="en-US" sz="1600" dirty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marL="0" marR="0" lvl="0" indent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None/>
                      </a:pPr>
                      <a:r>
                        <a:rPr lang="el-GR" sz="1600" dirty="0">
                          <a:solidFill>
                            <a:schemeClr val="tx1"/>
                          </a:solidFill>
                          <a:effectLst/>
                        </a:rPr>
                        <a:t>Κάνει αυτό-διάλογο με θετικά μηνύματα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marR="0" lvl="0" indent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None/>
                      </a:pPr>
                      <a:r>
                        <a:rPr lang="el-GR" sz="1600" dirty="0">
                          <a:solidFill>
                            <a:schemeClr val="bg1"/>
                          </a:solidFill>
                          <a:effectLst/>
                        </a:rPr>
                        <a:t>Περιορίζει το άγχος του</a:t>
                      </a:r>
                      <a:endParaRPr lang="en-US" sz="1600" dirty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marL="0" marR="0" lvl="0" indent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None/>
                      </a:pPr>
                      <a:r>
                        <a:rPr lang="el-GR" sz="1600" dirty="0">
                          <a:solidFill>
                            <a:schemeClr val="tx1"/>
                          </a:solidFill>
                          <a:effectLst/>
                        </a:rPr>
                        <a:t>Είναι ξεκούραστος κατά την προπόνηση και τον αγώνα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2400" dirty="0">
                          <a:solidFill>
                            <a:schemeClr val="tx1"/>
                          </a:solidFill>
                          <a:effectLst/>
                        </a:rPr>
                        <a:t>Ο Προπονητής μπορεί να: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marR="0" lvl="0" indent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None/>
                      </a:pPr>
                      <a:r>
                        <a:rPr lang="el-GR" sz="2000" dirty="0">
                          <a:effectLst/>
                        </a:rPr>
                        <a:t>Περιορίζει δική του διασπαστική </a:t>
                      </a:r>
                      <a:r>
                        <a:rPr lang="el-GR" sz="2000" dirty="0" smtClean="0">
                          <a:effectLst/>
                        </a:rPr>
                        <a:t>συμπεριφορά</a:t>
                      </a:r>
                    </a:p>
                    <a:p>
                      <a:pPr marL="0" marR="0" lvl="0" indent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None/>
                      </a:pPr>
                      <a:endParaRPr lang="en-US" sz="2000" dirty="0">
                        <a:effectLst/>
                      </a:endParaRPr>
                    </a:p>
                    <a:p>
                      <a:pPr marL="0" marR="0" lvl="0" indent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None/>
                      </a:pPr>
                      <a:r>
                        <a:rPr lang="el-GR" sz="2000" dirty="0">
                          <a:solidFill>
                            <a:schemeClr val="tx1"/>
                          </a:solidFill>
                          <a:effectLst/>
                        </a:rPr>
                        <a:t>Κάνει την προπόνηση με διασπαστικά </a:t>
                      </a:r>
                      <a:r>
                        <a:rPr lang="el-GR" sz="2000" dirty="0" smtClean="0">
                          <a:solidFill>
                            <a:schemeClr val="tx1"/>
                          </a:solidFill>
                          <a:effectLst/>
                        </a:rPr>
                        <a:t>ερεθίσματα</a:t>
                      </a:r>
                    </a:p>
                    <a:p>
                      <a:pPr marL="0" marR="0" lvl="0" indent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None/>
                      </a:pPr>
                      <a:endParaRPr lang="en-US" sz="20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marR="0" lvl="0" indent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None/>
                      </a:pPr>
                      <a:r>
                        <a:rPr lang="el-GR" sz="2000" dirty="0">
                          <a:effectLst/>
                        </a:rPr>
                        <a:t>Χρησιμοποιεί  λέξεις ‘’κλειδιά’’ για επαναφορά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600199" y="662026"/>
            <a:ext cx="9601201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Είναι η Ικανότητα μας να εστιάζουμε την προσοχή μας  προς ένα 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συγκεκριμένο ερέθισμα την φορά,  χωρίς να επηρεαζόμαστε από άλλα εξωτερικά και εσωτερικά ερεθίσματα  που ανταγωνίζονται με την προσοχή μας. </a:t>
            </a:r>
            <a:r>
              <a:rPr kumimoji="0" lang="el-GR" altLang="en-US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‘’</a:t>
            </a:r>
            <a:r>
              <a:rPr lang="el-GR" altLang="en-US" sz="2400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Β</a:t>
            </a:r>
            <a:r>
              <a:rPr kumimoji="0" lang="en-US" altLang="en-US" sz="24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eing</a:t>
            </a:r>
            <a:r>
              <a:rPr kumimoji="0" lang="el-GR" altLang="en-US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in</a:t>
            </a:r>
            <a:r>
              <a:rPr kumimoji="0" lang="el-GR" altLang="en-US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the</a:t>
            </a:r>
            <a:r>
              <a:rPr kumimoji="0" lang="el-GR" altLang="en-US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zone</a:t>
            </a:r>
            <a:r>
              <a:rPr kumimoji="0" lang="el-GR" altLang="en-US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’’ </a:t>
            </a:r>
            <a:r>
              <a:rPr kumimoji="0" lang="el-GR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είναι ένας συνηθισμένος περιγραφικός όρος </a:t>
            </a:r>
            <a:r>
              <a:rPr kumimoji="0" lang="el-GR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στις</a:t>
            </a:r>
            <a:r>
              <a:rPr kumimoji="0" lang="el-GR" altLang="en-US" sz="2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ΗΠΑ.</a:t>
            </a:r>
            <a:endParaRPr kumimoji="0" lang="el-GR" altLang="en-US" sz="4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80159631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xmlns="" id="{50701F64-668D-4932-BFA1-257BBB0AD7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25771" y="63511"/>
            <a:ext cx="8293768" cy="886159"/>
          </a:xfrm>
        </p:spPr>
        <p:txBody>
          <a:bodyPr>
            <a:normAutofit/>
          </a:bodyPr>
          <a:lstStyle/>
          <a:p>
            <a:r>
              <a:rPr lang="el-GR" b="1" dirty="0">
                <a:solidFill>
                  <a:schemeClr val="accent5">
                    <a:lumMod val="75000"/>
                  </a:schemeClr>
                </a:solidFill>
              </a:rPr>
              <a:t>Συμβουλές προς Προπονητές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xmlns="" id="{ED8466EE-B5D0-4D3E-8975-9292FCE9A1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9621" y="1203158"/>
            <a:ext cx="9070286" cy="5654842"/>
          </a:xfrm>
        </p:spPr>
        <p:txBody>
          <a:bodyPr>
            <a:normAutofit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el-GR" dirty="0"/>
              <a:t> </a:t>
            </a:r>
          </a:p>
        </p:txBody>
      </p:sp>
      <p:pic>
        <p:nvPicPr>
          <p:cNvPr id="6" name="Εικόνα 5" descr="Εικόνα που περιέχει υπογραφή&#10;&#10;Η περιγραφή δημιουργήθηκε με υψηλή αξιοπιστία">
            <a:extLst>
              <a:ext uri="{FF2B5EF4-FFF2-40B4-BE49-F238E27FC236}">
                <a16:creationId xmlns:a16="http://schemas.microsoft.com/office/drawing/2014/main" xmlns="" id="{E9A4EF2A-BBDB-43E9-B882-E6C96803525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321570" y="5253172"/>
            <a:ext cx="1629798" cy="129200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1379621" y="949671"/>
            <a:ext cx="9070286" cy="48628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/>
              <a:t> </a:t>
            </a:r>
            <a:endParaRPr lang="en-US" dirty="0"/>
          </a:p>
          <a:p>
            <a:r>
              <a:rPr lang="el-GR" sz="2400" dirty="0"/>
              <a:t>Ο Προπονητής δεν είναι αναγκασμένος να αναλάβει και τον ρόλο του ψυχολόγου, πρέπει όμως σε γενικές γραμμές να γνωρίζει τις </a:t>
            </a:r>
            <a:r>
              <a:rPr lang="el-GR" sz="2400" dirty="0" err="1"/>
              <a:t>ψυχονοητικές</a:t>
            </a:r>
            <a:r>
              <a:rPr lang="el-GR" sz="2400" dirty="0"/>
              <a:t> απαιτήσεις/καταστάσεις του αθλήματος του και τις δυνάμεις/αδυναμίες της  ομάδας του και κάθε παίκτη  ξεχωριστά.</a:t>
            </a:r>
            <a:endParaRPr lang="en-US" sz="2400" dirty="0"/>
          </a:p>
          <a:p>
            <a:endParaRPr lang="el-GR" sz="2400" dirty="0"/>
          </a:p>
          <a:p>
            <a:r>
              <a:rPr lang="el-GR" sz="2400" dirty="0"/>
              <a:t>Τρεις  (3) είναι οι </a:t>
            </a:r>
            <a:r>
              <a:rPr lang="el-GR" sz="2800" b="1" dirty="0"/>
              <a:t>κυριότερες δεξιότητες </a:t>
            </a:r>
            <a:r>
              <a:rPr lang="el-GR" sz="2400" dirty="0"/>
              <a:t>(η ικανότητες) τις οποίες μπορεί ο προπονητής να καλλιεργήσει στους παίκτες του.</a:t>
            </a:r>
          </a:p>
          <a:p>
            <a:endParaRPr lang="el-GR" sz="2400" dirty="0"/>
          </a:p>
          <a:p>
            <a:r>
              <a:rPr lang="el-GR" sz="2400" dirty="0"/>
              <a:t> 1</a:t>
            </a:r>
            <a:r>
              <a:rPr lang="el-GR" sz="2400" b="1" dirty="0"/>
              <a:t>. Αυτογνωσία/αυτοεκτίμηση</a:t>
            </a:r>
            <a:r>
              <a:rPr lang="el-GR" sz="2400" dirty="0"/>
              <a:t> (απαραίτητα για την νοητική προσπάθεια) </a:t>
            </a:r>
          </a:p>
          <a:p>
            <a:r>
              <a:rPr lang="el-GR" sz="2400" dirty="0"/>
              <a:t>2. </a:t>
            </a:r>
            <a:r>
              <a:rPr lang="el-GR" sz="2400" b="1" dirty="0"/>
              <a:t>Κίνητρο</a:t>
            </a:r>
            <a:r>
              <a:rPr lang="el-GR" sz="2400" dirty="0"/>
              <a:t> (απαραίτητο για την φυσική προσπάθεια) και </a:t>
            </a:r>
          </a:p>
          <a:p>
            <a:r>
              <a:rPr lang="el-GR" sz="2400" dirty="0"/>
              <a:t>3. </a:t>
            </a:r>
            <a:r>
              <a:rPr lang="el-GR" sz="2400" b="1" dirty="0"/>
              <a:t>Αυτοπεποίθηση</a:t>
            </a:r>
            <a:r>
              <a:rPr lang="el-GR" sz="2400" dirty="0"/>
              <a:t> (απαραίτητη για την συγκέντρωση)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xmlns="" val="134450173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xmlns="" id="{50701F64-668D-4932-BFA1-257BBB0AD7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13211" y="-27699"/>
            <a:ext cx="8293768" cy="886159"/>
          </a:xfrm>
        </p:spPr>
        <p:txBody>
          <a:bodyPr>
            <a:normAutofit/>
          </a:bodyPr>
          <a:lstStyle/>
          <a:p>
            <a:r>
              <a:rPr lang="el-GR" b="1" dirty="0">
                <a:solidFill>
                  <a:schemeClr val="accent5">
                    <a:lumMod val="75000"/>
                  </a:schemeClr>
                </a:solidFill>
              </a:rPr>
              <a:t>ΠΩΣ;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xmlns="" id="{ED8466EE-B5D0-4D3E-8975-9292FCE9A1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9621" y="1203158"/>
            <a:ext cx="9070286" cy="5654842"/>
          </a:xfrm>
        </p:spPr>
        <p:txBody>
          <a:bodyPr>
            <a:normAutofit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el-GR" dirty="0"/>
              <a:t> </a:t>
            </a:r>
          </a:p>
        </p:txBody>
      </p:sp>
      <p:pic>
        <p:nvPicPr>
          <p:cNvPr id="6" name="Εικόνα 5" descr="Εικόνα που περιέχει υπογραφή&#10;&#10;Η περιγραφή δημιουργήθηκε με υψηλή αξιοπιστία">
            <a:extLst>
              <a:ext uri="{FF2B5EF4-FFF2-40B4-BE49-F238E27FC236}">
                <a16:creationId xmlns:a16="http://schemas.microsoft.com/office/drawing/2014/main" xmlns="" id="{E9A4EF2A-BBDB-43E9-B882-E6C96803525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321570" y="5253172"/>
            <a:ext cx="1629798" cy="129200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1341239" y="728202"/>
            <a:ext cx="9108668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l-GR" sz="2000" dirty="0"/>
              <a:t>Καταγραφή προφίλ αθλητή από τον προπονητή (που συμπεριλαμβάνει και ψυχοκοινωνικές δεξιότητες)</a:t>
            </a:r>
            <a:endParaRPr lang="en-US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l-GR" sz="2000" dirty="0"/>
              <a:t>Καταγραφή προφίλ από τον ίδιο τον αθλητή (ποιες νομίζει ότι είναι οι αδυναμίες του, ποια τα δυνατά του σημεία;)</a:t>
            </a:r>
            <a:endParaRPr lang="en-US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l-GR" sz="2000" dirty="0"/>
              <a:t>Συζητήστε ομοιότητες διαφορές στις απόψεις σας.</a:t>
            </a:r>
            <a:endParaRPr lang="en-US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l-GR" sz="2000" dirty="0"/>
              <a:t>Θέστε στόχους σύμφωνα με το ακρώνυμο ‘’</a:t>
            </a:r>
            <a:r>
              <a:rPr lang="en-US" sz="2000" dirty="0"/>
              <a:t>SMART</a:t>
            </a:r>
            <a:r>
              <a:rPr lang="el-GR" sz="2000" dirty="0"/>
              <a:t>’’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l-GR" sz="2000" dirty="0" smtClean="0"/>
              <a:t>Θυμηθείτε </a:t>
            </a:r>
            <a:r>
              <a:rPr lang="el-GR" sz="2000" dirty="0"/>
              <a:t>ότι σεις οι ίδιοι είστε τα πρότυπα συμπεριφοράς των αθλητών σας έτσι φροντίστε </a:t>
            </a:r>
            <a:r>
              <a:rPr lang="el-GR" sz="2000" dirty="0" smtClean="0"/>
              <a:t>να</a:t>
            </a:r>
            <a:endParaRPr lang="en-US" sz="2000" dirty="0"/>
          </a:p>
          <a:p>
            <a:r>
              <a:rPr lang="el-GR" sz="2000" dirty="0"/>
              <a:t>	</a:t>
            </a:r>
            <a:r>
              <a:rPr lang="el-GR" sz="2000" dirty="0" smtClean="0"/>
              <a:t>	Είστε </a:t>
            </a:r>
            <a:r>
              <a:rPr lang="el-GR" sz="2000" dirty="0"/>
              <a:t>δίκαιοι</a:t>
            </a:r>
            <a:endParaRPr lang="en-US" sz="2000" dirty="0"/>
          </a:p>
          <a:p>
            <a:r>
              <a:rPr lang="el-GR" sz="2000" dirty="0"/>
              <a:t>	</a:t>
            </a:r>
            <a:r>
              <a:rPr lang="el-GR" sz="2000" dirty="0" smtClean="0"/>
              <a:t>	Να </a:t>
            </a:r>
            <a:r>
              <a:rPr lang="el-GR" sz="2000" dirty="0"/>
              <a:t>μην </a:t>
            </a:r>
            <a:r>
              <a:rPr lang="el-GR" sz="2000" dirty="0" smtClean="0"/>
              <a:t>αποδίδετε  </a:t>
            </a:r>
            <a:r>
              <a:rPr lang="el-GR" sz="2000" dirty="0"/>
              <a:t>προσωπικές ευθύνες ( σχολιάζουμε τις  πράξεις όχι την </a:t>
            </a:r>
            <a:r>
              <a:rPr lang="el-GR" sz="2000" dirty="0" smtClean="0"/>
              <a:t>		προσωπικότητα </a:t>
            </a:r>
            <a:r>
              <a:rPr lang="el-GR" sz="2000" dirty="0"/>
              <a:t>του αθλητή μας)</a:t>
            </a:r>
            <a:endParaRPr lang="en-US" sz="2000" dirty="0"/>
          </a:p>
          <a:p>
            <a:r>
              <a:rPr lang="el-GR" sz="2000" dirty="0"/>
              <a:t>	</a:t>
            </a:r>
            <a:r>
              <a:rPr lang="el-GR" sz="2000" dirty="0" smtClean="0"/>
              <a:t>	Συγκρατείτε </a:t>
            </a:r>
            <a:r>
              <a:rPr lang="el-GR" sz="2000" dirty="0"/>
              <a:t>τα αρνητικά σας συναισθήματα</a:t>
            </a:r>
            <a:endParaRPr lang="en-US" sz="2000" dirty="0"/>
          </a:p>
          <a:p>
            <a:r>
              <a:rPr lang="el-GR" sz="2000" dirty="0"/>
              <a:t>	</a:t>
            </a:r>
            <a:r>
              <a:rPr lang="el-GR" sz="2000" dirty="0" smtClean="0"/>
              <a:t>	Τονίζετε </a:t>
            </a:r>
            <a:r>
              <a:rPr lang="el-GR" sz="2000" dirty="0"/>
              <a:t>τα θετικά στοιχεία και τη συνεισφορά κάθε </a:t>
            </a:r>
            <a:r>
              <a:rPr lang="el-GR" sz="2000" dirty="0" smtClean="0"/>
              <a:t>παίκτη</a:t>
            </a:r>
            <a:endParaRPr lang="en-US" sz="2000" dirty="0"/>
          </a:p>
          <a:p>
            <a:r>
              <a:rPr lang="el-GR" sz="2000" dirty="0"/>
              <a:t>	</a:t>
            </a:r>
            <a:r>
              <a:rPr lang="el-GR" sz="2000" dirty="0" smtClean="0"/>
              <a:t>	Χειρίζεστε </a:t>
            </a:r>
            <a:r>
              <a:rPr lang="el-GR" sz="2000" dirty="0"/>
              <a:t>σωστά τη νίκη και την ήττα</a:t>
            </a:r>
            <a:endParaRPr lang="en-US" sz="2000" dirty="0"/>
          </a:p>
          <a:p>
            <a:r>
              <a:rPr lang="el-GR" sz="2000" dirty="0"/>
              <a:t>	</a:t>
            </a:r>
            <a:r>
              <a:rPr lang="el-GR" sz="2000" dirty="0" smtClean="0"/>
              <a:t>	Μαθαίνετε </a:t>
            </a:r>
            <a:r>
              <a:rPr lang="el-GR" sz="2000" dirty="0"/>
              <a:t>μαζί με τους παίκτες σας πώς να διορθώνεστε από τα </a:t>
            </a:r>
            <a:r>
              <a:rPr lang="el-GR" sz="2000" dirty="0" smtClean="0"/>
              <a:t>λάθη 			σας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xmlns="" val="19954306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xmlns="" id="{50701F64-668D-4932-BFA1-257BBB0AD7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0099" y="3315959"/>
            <a:ext cx="3567794" cy="886159"/>
          </a:xfrm>
        </p:spPr>
        <p:txBody>
          <a:bodyPr>
            <a:normAutofit/>
          </a:bodyPr>
          <a:lstStyle/>
          <a:p>
            <a:r>
              <a:rPr lang="el-GR" b="1" dirty="0" smtClean="0">
                <a:solidFill>
                  <a:schemeClr val="bg2">
                    <a:lumMod val="50000"/>
                  </a:schemeClr>
                </a:solidFill>
              </a:rPr>
              <a:t>ΑΘΛΗΤΗΣ =</a:t>
            </a:r>
            <a:endParaRPr lang="el-GR" b="1" dirty="0">
              <a:solidFill>
                <a:schemeClr val="bg2">
                  <a:lumMod val="50000"/>
                </a:schemeClr>
              </a:solidFill>
            </a:endParaRPr>
          </a:p>
        </p:txBody>
      </p:sp>
      <p:pic>
        <p:nvPicPr>
          <p:cNvPr id="6" name="Εικόνα 5" descr="Εικόνα που περιέχει υπογραφή&#10;&#10;Η περιγραφή δημιουργήθηκε με υψηλή αξιοπιστία">
            <a:extLst>
              <a:ext uri="{FF2B5EF4-FFF2-40B4-BE49-F238E27FC236}">
                <a16:creationId xmlns:a16="http://schemas.microsoft.com/office/drawing/2014/main" xmlns="" id="{E9A4EF2A-BBDB-43E9-B882-E6C96803525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321570" y="5253172"/>
            <a:ext cx="1629798" cy="1292007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3992337" y="636990"/>
            <a:ext cx="5812970" cy="5940088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el-GR" sz="2000" dirty="0">
                <a:solidFill>
                  <a:schemeClr val="bg1"/>
                </a:solidFill>
              </a:rPr>
              <a:t>ΣΤΑΣΗ/ΔΙΑΘΕΣΗ  </a:t>
            </a:r>
            <a:endParaRPr lang="el-GR" sz="2000" dirty="0" smtClean="0">
              <a:solidFill>
                <a:schemeClr val="bg1"/>
              </a:solidFill>
            </a:endParaRPr>
          </a:p>
          <a:p>
            <a:r>
              <a:rPr lang="el-GR" sz="2000" dirty="0" smtClean="0">
                <a:solidFill>
                  <a:schemeClr val="bg1"/>
                </a:solidFill>
              </a:rPr>
              <a:t>	+  </a:t>
            </a:r>
          </a:p>
          <a:p>
            <a:r>
              <a:rPr lang="el-GR" sz="2000" dirty="0" smtClean="0">
                <a:solidFill>
                  <a:schemeClr val="bg1"/>
                </a:solidFill>
              </a:rPr>
              <a:t>ΤΑΛΕΝΤΟ / ΙΚΑΝΟΤΗΤΕΣ</a:t>
            </a:r>
            <a:endParaRPr lang="el-GR" sz="2000" dirty="0">
              <a:solidFill>
                <a:schemeClr val="bg1"/>
              </a:solidFill>
            </a:endParaRPr>
          </a:p>
          <a:p>
            <a:r>
              <a:rPr lang="el-GR" sz="2000" dirty="0" smtClean="0">
                <a:solidFill>
                  <a:schemeClr val="bg1"/>
                </a:solidFill>
              </a:rPr>
              <a:t>	+  </a:t>
            </a:r>
          </a:p>
          <a:p>
            <a:r>
              <a:rPr lang="el-GR" sz="2000" dirty="0" smtClean="0">
                <a:solidFill>
                  <a:schemeClr val="bg1"/>
                </a:solidFill>
              </a:rPr>
              <a:t>ΓΟΝΙΔΙΑΚΟ </a:t>
            </a:r>
            <a:r>
              <a:rPr lang="el-GR" sz="2000" dirty="0">
                <a:solidFill>
                  <a:schemeClr val="bg1"/>
                </a:solidFill>
              </a:rPr>
              <a:t>ΠΡΟΦΙΛ  </a:t>
            </a:r>
            <a:endParaRPr lang="el-GR" sz="2000" dirty="0" smtClean="0">
              <a:solidFill>
                <a:schemeClr val="bg1"/>
              </a:solidFill>
            </a:endParaRPr>
          </a:p>
          <a:p>
            <a:r>
              <a:rPr lang="el-GR" sz="2000" dirty="0" smtClean="0">
                <a:solidFill>
                  <a:schemeClr val="bg1"/>
                </a:solidFill>
              </a:rPr>
              <a:t>	+  </a:t>
            </a:r>
          </a:p>
          <a:p>
            <a:r>
              <a:rPr lang="el-GR" sz="2000" dirty="0" smtClean="0">
                <a:solidFill>
                  <a:schemeClr val="bg1"/>
                </a:solidFill>
              </a:rPr>
              <a:t>ΠΡΟΣΠΑΘΕΙΑ / ΔΕΞΙΟΤΗΤΕΣ  </a:t>
            </a:r>
            <a:endParaRPr lang="el-GR" sz="2000" dirty="0">
              <a:solidFill>
                <a:schemeClr val="bg1"/>
              </a:solidFill>
            </a:endParaRPr>
          </a:p>
          <a:p>
            <a:r>
              <a:rPr lang="el-GR" sz="2000" dirty="0" smtClean="0">
                <a:solidFill>
                  <a:schemeClr val="bg1"/>
                </a:solidFill>
              </a:rPr>
              <a:t>	+  </a:t>
            </a:r>
          </a:p>
          <a:p>
            <a:r>
              <a:rPr lang="el-GR" sz="2000" dirty="0" smtClean="0">
                <a:solidFill>
                  <a:schemeClr val="bg1"/>
                </a:solidFill>
              </a:rPr>
              <a:t>ΠΡΟΠΟΝΗΣΗ  </a:t>
            </a:r>
          </a:p>
          <a:p>
            <a:r>
              <a:rPr lang="el-GR" sz="2000" dirty="0" smtClean="0">
                <a:solidFill>
                  <a:schemeClr val="bg1"/>
                </a:solidFill>
              </a:rPr>
              <a:t>	+  </a:t>
            </a:r>
          </a:p>
          <a:p>
            <a:r>
              <a:rPr lang="el-GR" sz="2000" dirty="0" smtClean="0">
                <a:solidFill>
                  <a:schemeClr val="bg1"/>
                </a:solidFill>
              </a:rPr>
              <a:t>ΓΝΩΣΕΙΣ  </a:t>
            </a:r>
          </a:p>
          <a:p>
            <a:r>
              <a:rPr lang="el-GR" sz="2000" dirty="0" smtClean="0">
                <a:solidFill>
                  <a:schemeClr val="bg1"/>
                </a:solidFill>
              </a:rPr>
              <a:t>	+</a:t>
            </a:r>
          </a:p>
          <a:p>
            <a:r>
              <a:rPr lang="el-GR" sz="2000" dirty="0" smtClean="0">
                <a:solidFill>
                  <a:schemeClr val="bg1"/>
                </a:solidFill>
              </a:rPr>
              <a:t>ΠΡΟΣΩΠΙΚΟΤΗΤΑ  </a:t>
            </a:r>
          </a:p>
          <a:p>
            <a:r>
              <a:rPr lang="el-GR" sz="2000" dirty="0" smtClean="0">
                <a:solidFill>
                  <a:schemeClr val="bg1"/>
                </a:solidFill>
              </a:rPr>
              <a:t>	+ </a:t>
            </a:r>
          </a:p>
          <a:p>
            <a:r>
              <a:rPr lang="el-GR" sz="2000" dirty="0" smtClean="0">
                <a:solidFill>
                  <a:schemeClr val="bg1"/>
                </a:solidFill>
              </a:rPr>
              <a:t>ΗΛΙΚΙΑ  </a:t>
            </a:r>
            <a:endParaRPr lang="el-GR" sz="2000" dirty="0">
              <a:solidFill>
                <a:schemeClr val="bg1"/>
              </a:solidFill>
            </a:endParaRPr>
          </a:p>
          <a:p>
            <a:r>
              <a:rPr lang="el-GR" sz="2000" dirty="0" smtClean="0">
                <a:solidFill>
                  <a:schemeClr val="bg1"/>
                </a:solidFill>
              </a:rPr>
              <a:t>	+ </a:t>
            </a:r>
          </a:p>
          <a:p>
            <a:r>
              <a:rPr lang="el-GR" sz="2000" dirty="0" smtClean="0">
                <a:solidFill>
                  <a:schemeClr val="bg1"/>
                </a:solidFill>
              </a:rPr>
              <a:t> </a:t>
            </a:r>
            <a:r>
              <a:rPr lang="el-GR" sz="2000" dirty="0">
                <a:solidFill>
                  <a:schemeClr val="bg1"/>
                </a:solidFill>
              </a:rPr>
              <a:t>ΥΠΟΣΤΗΡΙΚΤΙΚΟ ΠΕΡΙΒΑΛΛΟΝ  </a:t>
            </a:r>
          </a:p>
          <a:p>
            <a:r>
              <a:rPr lang="el-GR" sz="2000" dirty="0" smtClean="0">
                <a:solidFill>
                  <a:schemeClr val="bg1"/>
                </a:solidFill>
              </a:rPr>
              <a:t>	+</a:t>
            </a:r>
          </a:p>
          <a:p>
            <a:r>
              <a:rPr lang="en-US" sz="2000" dirty="0" smtClean="0">
                <a:solidFill>
                  <a:schemeClr val="bg1"/>
                </a:solidFill>
              </a:rPr>
              <a:t>ΨΥΧΟΝΟΗΤΙΚΕΣ </a:t>
            </a:r>
            <a:r>
              <a:rPr lang="en-US" sz="2000" dirty="0">
                <a:solidFill>
                  <a:schemeClr val="bg1"/>
                </a:solidFill>
              </a:rPr>
              <a:t>ΔΕΞΙΟΤΗΤΕΣ </a:t>
            </a:r>
            <a:r>
              <a:rPr lang="en-US" sz="2000" dirty="0" smtClean="0">
                <a:solidFill>
                  <a:schemeClr val="bg1"/>
                </a:solidFill>
              </a:rPr>
              <a:t>(</a:t>
            </a:r>
            <a:r>
              <a:rPr lang="en-US" sz="2000" dirty="0">
                <a:solidFill>
                  <a:schemeClr val="bg1"/>
                </a:solidFill>
              </a:rPr>
              <a:t>ΨΥΧΙΚΟ ΣΘΕΝΟΣ)</a:t>
            </a:r>
          </a:p>
        </p:txBody>
      </p:sp>
    </p:spTree>
    <p:extLst>
      <p:ext uri="{BB962C8B-B14F-4D97-AF65-F5344CB8AC3E}">
        <p14:creationId xmlns:p14="http://schemas.microsoft.com/office/powerpoint/2010/main" xmlns="" val="672587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08214" y="6502681"/>
            <a:ext cx="7959931" cy="237555"/>
          </a:xfrm>
        </p:spPr>
        <p:txBody>
          <a:bodyPr>
            <a:normAutofit fontScale="90000"/>
          </a:bodyPr>
          <a:lstStyle/>
          <a:p>
            <a:pPr algn="l"/>
            <a:r>
              <a:rPr lang="el-GR" sz="1800" dirty="0"/>
              <a:t>Πηγή: </a:t>
            </a:r>
            <a:r>
              <a:rPr lang="en-US" sz="1800" dirty="0"/>
              <a:t>John Marshal </a:t>
            </a:r>
            <a:r>
              <a:rPr lang="en-US" sz="1800" dirty="0" smtClean="0"/>
              <a:t>1975</a:t>
            </a:r>
            <a:r>
              <a:rPr lang="el-GR" sz="1800" dirty="0">
                <a:solidFill>
                  <a:schemeClr val="bg1"/>
                </a:solidFill>
              </a:rPr>
              <a:t> – </a:t>
            </a:r>
            <a:r>
              <a:rPr lang="en-US" sz="1800" dirty="0">
                <a:solidFill>
                  <a:schemeClr val="bg1"/>
                </a:solidFill>
              </a:rPr>
              <a:t>http://Achievingxpotentialperformance.com June 2015</a:t>
            </a:r>
            <a:endParaRPr lang="en-US" sz="1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609600"/>
            <a:ext cx="8534400" cy="762000"/>
          </a:xfrm>
        </p:spPr>
        <p:txBody>
          <a:bodyPr>
            <a:normAutofit/>
          </a:bodyPr>
          <a:lstStyle/>
          <a:p>
            <a:pPr algn="ctr"/>
            <a:r>
              <a:rPr lang="el-GR" sz="3200" b="1" dirty="0">
                <a:solidFill>
                  <a:schemeClr val="bg2">
                    <a:lumMod val="50000"/>
                  </a:schemeClr>
                </a:solidFill>
              </a:rPr>
              <a:t>Η ΕΞΙΣΩΣΗ ΤΗΣ ΕΠΙΤΥΧΙΑΣ</a:t>
            </a:r>
            <a:endParaRPr lang="en-US" sz="3200" b="1" dirty="0">
              <a:solidFill>
                <a:schemeClr val="bg2">
                  <a:lumMod val="50000"/>
                </a:schemeClr>
              </a:solidFill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746528467"/>
              </p:ext>
            </p:extLst>
          </p:nvPr>
        </p:nvGraphicFramePr>
        <p:xfrm>
          <a:off x="1923195" y="2408492"/>
          <a:ext cx="9213274" cy="76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0331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67046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092036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147456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762000">
                <a:tc>
                  <a:txBody>
                    <a:bodyPr/>
                    <a:lstStyle/>
                    <a:p>
                      <a:pPr algn="ctr"/>
                      <a:r>
                        <a:rPr lang="el-GR" sz="2800" dirty="0"/>
                        <a:t>Ταλέντο  Χ</a:t>
                      </a:r>
                      <a:endParaRPr lang="en-US" sz="2800" dirty="0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800" dirty="0"/>
                        <a:t>Προσπάθεια </a:t>
                      </a:r>
                      <a:r>
                        <a:rPr lang="el-GR" sz="2400" dirty="0"/>
                        <a:t>  </a:t>
                      </a:r>
                      <a:r>
                        <a:rPr lang="el-GR" sz="2800" dirty="0"/>
                        <a:t>Χ</a:t>
                      </a:r>
                      <a:endParaRPr lang="en-US" sz="2400" dirty="0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r>
                        <a:rPr lang="el-GR" sz="2800" dirty="0"/>
                        <a:t>Ευκαιρία </a:t>
                      </a:r>
                      <a:r>
                        <a:rPr lang="el-GR" dirty="0"/>
                        <a:t>  </a:t>
                      </a:r>
                      <a:endParaRPr lang="en-US" dirty="0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r>
                        <a:rPr lang="el-GR" sz="2000" dirty="0"/>
                        <a:t>=</a:t>
                      </a:r>
                      <a:r>
                        <a:rPr lang="el-GR" sz="2000" baseline="0" dirty="0"/>
                        <a:t>   </a:t>
                      </a:r>
                      <a:r>
                        <a:rPr lang="el-GR" sz="3200" dirty="0"/>
                        <a:t>Επιτυχία</a:t>
                      </a:r>
                      <a:endParaRPr lang="en-US" sz="2000" dirty="0"/>
                    </a:p>
                  </a:txBody>
                  <a:tcPr marL="121920" marR="12192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pic>
        <p:nvPicPr>
          <p:cNvPr id="8" name="Εικόνα 5" descr="Εικόνα που περιέχει υπογραφή&#10;&#10;Η περιγραφή δημιουργήθηκε με υψηλή αξιοπιστία">
            <a:extLst>
              <a:ext uri="{FF2B5EF4-FFF2-40B4-BE49-F238E27FC236}">
                <a16:creationId xmlns:a16="http://schemas.microsoft.com/office/drawing/2014/main" xmlns="" id="{E9A4EF2A-BBDB-43E9-B882-E6C96803525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321570" y="4969384"/>
            <a:ext cx="1629798" cy="12920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5712407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4138" y="6337739"/>
            <a:ext cx="10680262" cy="294838"/>
          </a:xfrm>
        </p:spPr>
        <p:txBody>
          <a:bodyPr>
            <a:normAutofit fontScale="90000"/>
          </a:bodyPr>
          <a:lstStyle/>
          <a:p>
            <a:pPr algn="l"/>
            <a:r>
              <a:rPr lang="el-GR" sz="1800" dirty="0"/>
              <a:t>Πηγή: </a:t>
            </a:r>
            <a:r>
              <a:rPr lang="en-US" sz="1800" dirty="0"/>
              <a:t>John Marshal </a:t>
            </a:r>
            <a:r>
              <a:rPr lang="en-US" sz="1800" dirty="0" smtClean="0"/>
              <a:t>1975</a:t>
            </a:r>
            <a:r>
              <a:rPr lang="el-GR" sz="1800" dirty="0">
                <a:solidFill>
                  <a:schemeClr val="bg1"/>
                </a:solidFill>
              </a:rPr>
              <a:t> – </a:t>
            </a:r>
            <a:r>
              <a:rPr lang="en-US" sz="1800" dirty="0">
                <a:solidFill>
                  <a:schemeClr val="bg1"/>
                </a:solidFill>
              </a:rPr>
              <a:t>http://Achievingxpotentialperformance.com June 2015</a:t>
            </a:r>
            <a:endParaRPr lang="en-US" sz="1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177800"/>
            <a:ext cx="8534400" cy="762000"/>
          </a:xfrm>
        </p:spPr>
        <p:txBody>
          <a:bodyPr/>
          <a:lstStyle/>
          <a:p>
            <a:pPr algn="ctr"/>
            <a:r>
              <a:rPr lang="el-GR" sz="2800" b="1" dirty="0">
                <a:solidFill>
                  <a:schemeClr val="bg2">
                    <a:lumMod val="50000"/>
                  </a:schemeClr>
                </a:solidFill>
              </a:rPr>
              <a:t>Η ΕΞΙΣΩΣΗ ΤΗΣ ΕΠΙΤΥΧΙΑΣ</a:t>
            </a:r>
          </a:p>
          <a:p>
            <a:endParaRPr lang="el-GR" b="1" dirty="0">
              <a:solidFill>
                <a:srgbClr val="0070C0"/>
              </a:solidFill>
            </a:endParaRPr>
          </a:p>
          <a:p>
            <a:endParaRPr lang="en-US" b="1" dirty="0">
              <a:solidFill>
                <a:srgbClr val="0070C0"/>
              </a:solidFill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333347727"/>
              </p:ext>
            </p:extLst>
          </p:nvPr>
        </p:nvGraphicFramePr>
        <p:xfrm>
          <a:off x="2521528" y="910895"/>
          <a:ext cx="7093528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7912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02194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654321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838134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l-GR" dirty="0">
                          <a:solidFill>
                            <a:schemeClr val="accent5"/>
                          </a:solidFill>
                        </a:rPr>
                        <a:t>Ταλέντο  Χ</a:t>
                      </a:r>
                      <a:endParaRPr lang="en-US" dirty="0">
                        <a:solidFill>
                          <a:schemeClr val="accent5"/>
                        </a:solidFill>
                      </a:endParaRPr>
                    </a:p>
                  </a:txBody>
                  <a:tcPr marL="121920" marR="121920">
                    <a:solidFill>
                      <a:schemeClr val="tx2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/>
                        <a:t>Προσπάθεια   Χ</a:t>
                      </a:r>
                      <a:endParaRPr lang="en-US" dirty="0"/>
                    </a:p>
                  </a:txBody>
                  <a:tcPr marL="121920" marR="121920">
                    <a:solidFill>
                      <a:schemeClr val="tx2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/>
                        <a:t>Ευκαιρία   </a:t>
                      </a:r>
                      <a:endParaRPr lang="en-US" dirty="0"/>
                    </a:p>
                  </a:txBody>
                  <a:tcPr marL="121920" marR="121920">
                    <a:solidFill>
                      <a:schemeClr val="tx2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/>
                        <a:t>=</a:t>
                      </a:r>
                      <a:r>
                        <a:rPr lang="el-GR" baseline="0" dirty="0"/>
                        <a:t>   </a:t>
                      </a:r>
                      <a:r>
                        <a:rPr lang="el-GR" dirty="0"/>
                        <a:t>Επιτυχία</a:t>
                      </a:r>
                      <a:endParaRPr lang="en-US" dirty="0"/>
                    </a:p>
                  </a:txBody>
                  <a:tcPr marL="121920" marR="121920">
                    <a:solidFill>
                      <a:schemeClr val="tx2">
                        <a:lumMod val="25000"/>
                        <a:lumOff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176442841"/>
              </p:ext>
            </p:extLst>
          </p:nvPr>
        </p:nvGraphicFramePr>
        <p:xfrm>
          <a:off x="2579716" y="1567696"/>
          <a:ext cx="5892799" cy="1010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956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997199">
                  <a:extLst>
                    <a:ext uri="{9D8B030D-6E8A-4147-A177-3AD203B41FA5}">
                      <a16:colId xmlns:a16="http://schemas.microsoft.com/office/drawing/2014/main" xmlns="" val="235239611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Κληρονομικές Καταβολές</a:t>
                      </a:r>
                    </a:p>
                    <a:p>
                      <a:pPr algn="ctr"/>
                      <a:r>
                        <a:rPr lang="el-GR" dirty="0" smtClean="0"/>
                        <a:t>(Ικανότητες)</a:t>
                      </a:r>
                      <a:endParaRPr lang="en-US" dirty="0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Μάθηση –</a:t>
                      </a:r>
                      <a:r>
                        <a:rPr lang="el-GR" baseline="0" dirty="0" smtClean="0"/>
                        <a:t> Εμπειρία</a:t>
                      </a:r>
                    </a:p>
                    <a:p>
                      <a:pPr algn="ctr"/>
                      <a:r>
                        <a:rPr lang="el-GR" baseline="0" dirty="0" smtClean="0"/>
                        <a:t>Δεξιότητες</a:t>
                      </a:r>
                      <a:endParaRPr lang="en-US" dirty="0"/>
                    </a:p>
                  </a:txBody>
                  <a:tcPr marL="121920" marR="12192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Κληρονομικότητα</a:t>
                      </a:r>
                      <a:endParaRPr lang="en-US" dirty="0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/>
                        <a:t>Περιβάλλον</a:t>
                      </a:r>
                      <a:endParaRPr lang="en-US" dirty="0"/>
                    </a:p>
                  </a:txBody>
                  <a:tcPr marL="121920" marR="121920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2898320" y="2724136"/>
            <a:ext cx="25962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b="1" dirty="0"/>
              <a:t>Ποιος είσαι </a:t>
            </a:r>
            <a:endParaRPr lang="el-GR" sz="2000" dirty="0"/>
          </a:p>
        </p:txBody>
      </p:sp>
      <p:sp>
        <p:nvSpPr>
          <p:cNvPr id="9" name="TextBox 8"/>
          <p:cNvSpPr txBox="1"/>
          <p:nvPr/>
        </p:nvSpPr>
        <p:spPr>
          <a:xfrm>
            <a:off x="4384210" y="4053022"/>
            <a:ext cx="2641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b="1" dirty="0"/>
              <a:t>ΤΙ ΜΠΟΡΕΙΣ ΝΑ ΚΑΝΕΙΣ</a:t>
            </a:r>
            <a:endParaRPr lang="en-US" b="1" dirty="0"/>
          </a:p>
        </p:txBody>
      </p:sp>
      <p:pic>
        <p:nvPicPr>
          <p:cNvPr id="12" name="Εικόνα 5" descr="Εικόνα που περιέχει υπογραφή&#10;&#10;Η περιγραφή δημιουργήθηκε με υψηλή αξιοπιστία">
            <a:extLst>
              <a:ext uri="{FF2B5EF4-FFF2-40B4-BE49-F238E27FC236}">
                <a16:creationId xmlns:a16="http://schemas.microsoft.com/office/drawing/2014/main" xmlns="" id="{E9A4EF2A-BBDB-43E9-B882-E6C96803525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321570" y="5253172"/>
            <a:ext cx="1629798" cy="1292007"/>
          </a:xfrm>
          <a:prstGeom prst="rect">
            <a:avLst/>
          </a:prstGeom>
        </p:spPr>
      </p:pic>
      <p:cxnSp>
        <p:nvCxnSpPr>
          <p:cNvPr id="10" name="Straight Arrow Connector 9"/>
          <p:cNvCxnSpPr/>
          <p:nvPr/>
        </p:nvCxnSpPr>
        <p:spPr>
          <a:xfrm>
            <a:off x="4784271" y="3093468"/>
            <a:ext cx="824593" cy="825389"/>
          </a:xfrm>
          <a:prstGeom prst="straightConnector1">
            <a:avLst/>
          </a:prstGeom>
          <a:ln w="38100">
            <a:solidFill>
              <a:schemeClr val="accent5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6226777" y="2726874"/>
            <a:ext cx="18395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Τι ξέρεις</a:t>
            </a:r>
            <a:endParaRPr lang="en-US" b="1" dirty="0"/>
          </a:p>
        </p:txBody>
      </p:sp>
      <p:cxnSp>
        <p:nvCxnSpPr>
          <p:cNvPr id="14" name="Straight Arrow Connector 13"/>
          <p:cNvCxnSpPr/>
          <p:nvPr/>
        </p:nvCxnSpPr>
        <p:spPr>
          <a:xfrm flipH="1">
            <a:off x="5608864" y="3093468"/>
            <a:ext cx="693965" cy="825389"/>
          </a:xfrm>
          <a:prstGeom prst="straightConnector1">
            <a:avLst/>
          </a:prstGeom>
          <a:ln w="38100">
            <a:solidFill>
              <a:schemeClr val="accent5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3559617" y="1284680"/>
            <a:ext cx="0" cy="281103"/>
          </a:xfrm>
          <a:prstGeom prst="straightConnector1">
            <a:avLst/>
          </a:prstGeom>
          <a:ln w="38100">
            <a:solidFill>
              <a:schemeClr val="accent5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41804169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1934" y="6323672"/>
            <a:ext cx="9275787" cy="294395"/>
          </a:xfrm>
        </p:spPr>
        <p:txBody>
          <a:bodyPr>
            <a:normAutofit fontScale="90000"/>
          </a:bodyPr>
          <a:lstStyle/>
          <a:p>
            <a:pPr algn="l"/>
            <a:r>
              <a:rPr lang="el-GR" sz="1800" dirty="0"/>
              <a:t>Πηγή: </a:t>
            </a:r>
            <a:r>
              <a:rPr lang="en-US" sz="1800" dirty="0"/>
              <a:t>John Marshal </a:t>
            </a:r>
            <a:r>
              <a:rPr lang="en-US" sz="1800" dirty="0" smtClean="0"/>
              <a:t>1975</a:t>
            </a:r>
            <a:r>
              <a:rPr lang="el-GR" sz="1800" dirty="0">
                <a:solidFill>
                  <a:schemeClr val="bg1"/>
                </a:solidFill>
              </a:rPr>
              <a:t> – </a:t>
            </a:r>
            <a:r>
              <a:rPr lang="en-US" sz="1800" dirty="0">
                <a:solidFill>
                  <a:schemeClr val="bg1"/>
                </a:solidFill>
              </a:rPr>
              <a:t>http://Achievingxpotentialperformance.com June 2015</a:t>
            </a:r>
            <a:endParaRPr lang="en-US" sz="1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30400" y="162804"/>
            <a:ext cx="8534400" cy="521270"/>
          </a:xfrm>
        </p:spPr>
        <p:txBody>
          <a:bodyPr>
            <a:normAutofit/>
          </a:bodyPr>
          <a:lstStyle/>
          <a:p>
            <a:pPr algn="ctr"/>
            <a:r>
              <a:rPr lang="el-GR" sz="2800" b="1" dirty="0">
                <a:solidFill>
                  <a:schemeClr val="bg2">
                    <a:lumMod val="50000"/>
                  </a:schemeClr>
                </a:solidFill>
              </a:rPr>
              <a:t>Η ΕΞΙΣΩΣΗ ΤΗΣ ΕΠΙΤΥΧΙΑΣ</a:t>
            </a:r>
            <a:endParaRPr lang="en-US" sz="2800" b="1" dirty="0">
              <a:solidFill>
                <a:schemeClr val="bg2">
                  <a:lumMod val="50000"/>
                </a:schemeClr>
              </a:solidFill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301477875"/>
              </p:ext>
            </p:extLst>
          </p:nvPr>
        </p:nvGraphicFramePr>
        <p:xfrm>
          <a:off x="3131204" y="1705429"/>
          <a:ext cx="5253517" cy="7595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6257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590939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79765">
                <a:tc>
                  <a:txBody>
                    <a:bodyPr/>
                    <a:lstStyle/>
                    <a:p>
                      <a:r>
                        <a:rPr lang="el-GR" dirty="0" smtClean="0"/>
                        <a:t>Στάση/Πιστεύω</a:t>
                      </a:r>
                      <a:endParaRPr lang="en-US" dirty="0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Πράξεις</a:t>
                      </a:r>
                      <a:r>
                        <a:rPr lang="el-GR" baseline="0" dirty="0" smtClean="0"/>
                        <a:t>/Συμπεριφορές</a:t>
                      </a:r>
                      <a:endParaRPr lang="en-US" dirty="0"/>
                    </a:p>
                  </a:txBody>
                  <a:tcPr marL="121920" marR="12192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9765">
                <a:tc>
                  <a:txBody>
                    <a:bodyPr/>
                    <a:lstStyle/>
                    <a:p>
                      <a:r>
                        <a:rPr lang="el-GR" dirty="0" smtClean="0"/>
                        <a:t>Τι</a:t>
                      </a:r>
                      <a:r>
                        <a:rPr lang="el-GR" baseline="0" dirty="0" smtClean="0"/>
                        <a:t> σκέφτεσαι</a:t>
                      </a:r>
                      <a:endParaRPr lang="en-US" dirty="0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Τι πράττεις</a:t>
                      </a:r>
                      <a:endParaRPr lang="en-US" dirty="0"/>
                    </a:p>
                  </a:txBody>
                  <a:tcPr marL="121920" marR="121920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4327091" y="3047015"/>
            <a:ext cx="316774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b="1" dirty="0" smtClean="0"/>
              <a:t>ΑΥΤ</a:t>
            </a:r>
            <a:r>
              <a:rPr lang="en-US" b="1" dirty="0"/>
              <a:t>O </a:t>
            </a:r>
            <a:r>
              <a:rPr lang="el-GR" b="1" dirty="0"/>
              <a:t> ΠΟΥ ΘΑ ΚΑΝΕΙΣ</a:t>
            </a:r>
          </a:p>
          <a:p>
            <a:endParaRPr lang="en-US" dirty="0"/>
          </a:p>
        </p:txBody>
      </p:sp>
      <p:pic>
        <p:nvPicPr>
          <p:cNvPr id="10" name="Εικόνα 5" descr="Εικόνα που περιέχει υπογραφή&#10;&#10;Η περιγραφή δημιουργήθηκε με υψηλή αξιοπιστία">
            <a:extLst>
              <a:ext uri="{FF2B5EF4-FFF2-40B4-BE49-F238E27FC236}">
                <a16:creationId xmlns:a16="http://schemas.microsoft.com/office/drawing/2014/main" xmlns="" id="{E9A4EF2A-BBDB-43E9-B882-E6C96803525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310268" y="5326060"/>
            <a:ext cx="1629798" cy="1292007"/>
          </a:xfrm>
          <a:prstGeom prst="rect">
            <a:avLst/>
          </a:prstGeom>
        </p:spPr>
      </p:pic>
      <p:graphicFrame>
        <p:nvGraphicFramePr>
          <p:cNvPr id="9" name="Πίνακας 8">
            <a:extLst>
              <a:ext uri="{FF2B5EF4-FFF2-40B4-BE49-F238E27FC236}">
                <a16:creationId xmlns:a16="http://schemas.microsoft.com/office/drawing/2014/main" xmlns="" id="{F5C60649-266F-4040-B4AF-16E1D3CD850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515208890"/>
              </p:ext>
            </p:extLst>
          </p:nvPr>
        </p:nvGraphicFramePr>
        <p:xfrm>
          <a:off x="2650836" y="910949"/>
          <a:ext cx="7093528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79125">
                  <a:extLst>
                    <a:ext uri="{9D8B030D-6E8A-4147-A177-3AD203B41FA5}">
                      <a16:colId xmlns:a16="http://schemas.microsoft.com/office/drawing/2014/main" xmlns="" val="996220029"/>
                    </a:ext>
                  </a:extLst>
                </a:gridCol>
                <a:gridCol w="2021948">
                  <a:extLst>
                    <a:ext uri="{9D8B030D-6E8A-4147-A177-3AD203B41FA5}">
                      <a16:colId xmlns:a16="http://schemas.microsoft.com/office/drawing/2014/main" xmlns="" val="521228608"/>
                    </a:ext>
                  </a:extLst>
                </a:gridCol>
                <a:gridCol w="1654321">
                  <a:extLst>
                    <a:ext uri="{9D8B030D-6E8A-4147-A177-3AD203B41FA5}">
                      <a16:colId xmlns:a16="http://schemas.microsoft.com/office/drawing/2014/main" xmlns="" val="3188279261"/>
                    </a:ext>
                  </a:extLst>
                </a:gridCol>
                <a:gridCol w="1838134">
                  <a:extLst>
                    <a:ext uri="{9D8B030D-6E8A-4147-A177-3AD203B41FA5}">
                      <a16:colId xmlns:a16="http://schemas.microsoft.com/office/drawing/2014/main" xmlns="" val="185605084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l-GR" dirty="0"/>
                        <a:t>Ταλέντο  Χ</a:t>
                      </a:r>
                      <a:endParaRPr lang="en-US" dirty="0"/>
                    </a:p>
                  </a:txBody>
                  <a:tcPr marL="121920" marR="121920">
                    <a:solidFill>
                      <a:schemeClr val="tx2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Προσπάθεια   Χ</a:t>
                      </a:r>
                      <a:endParaRPr lang="en-US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 marL="121920" marR="121920">
                    <a:solidFill>
                      <a:schemeClr val="tx2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/>
                        <a:t>Ευκαιρία   </a:t>
                      </a:r>
                      <a:endParaRPr lang="en-US" dirty="0"/>
                    </a:p>
                  </a:txBody>
                  <a:tcPr marL="121920" marR="121920">
                    <a:solidFill>
                      <a:schemeClr val="tx2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/>
                        <a:t>=</a:t>
                      </a:r>
                      <a:r>
                        <a:rPr lang="el-GR" baseline="0" dirty="0"/>
                        <a:t>   </a:t>
                      </a:r>
                      <a:r>
                        <a:rPr lang="el-GR" dirty="0"/>
                        <a:t>Επιτυχία</a:t>
                      </a:r>
                      <a:endParaRPr lang="en-US" dirty="0"/>
                    </a:p>
                  </a:txBody>
                  <a:tcPr marL="121920" marR="121920">
                    <a:solidFill>
                      <a:schemeClr val="tx2">
                        <a:lumMod val="25000"/>
                        <a:lumOff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397135849"/>
                  </a:ext>
                </a:extLst>
              </a:tr>
            </a:tbl>
          </a:graphicData>
        </a:graphic>
      </p:graphicFrame>
      <p:sp>
        <p:nvSpPr>
          <p:cNvPr id="11" name="Down Arrow 7">
            <a:extLst>
              <a:ext uri="{FF2B5EF4-FFF2-40B4-BE49-F238E27FC236}">
                <a16:creationId xmlns:a16="http://schemas.microsoft.com/office/drawing/2014/main" xmlns="" id="{215DE5EF-B29B-4DB2-A0EE-6B8085BEB588}"/>
              </a:ext>
            </a:extLst>
          </p:cNvPr>
          <p:cNvSpPr/>
          <p:nvPr/>
        </p:nvSpPr>
        <p:spPr>
          <a:xfrm>
            <a:off x="5675993" y="2544111"/>
            <a:ext cx="203200" cy="3048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5053693" y="1322614"/>
            <a:ext cx="0" cy="281668"/>
          </a:xfrm>
          <a:prstGeom prst="straightConnector1">
            <a:avLst/>
          </a:prstGeom>
          <a:ln w="31750">
            <a:solidFill>
              <a:schemeClr val="accent5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1177977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5899175"/>
            <a:ext cx="10261600" cy="231775"/>
          </a:xfrm>
        </p:spPr>
        <p:txBody>
          <a:bodyPr>
            <a:normAutofit fontScale="90000"/>
          </a:bodyPr>
          <a:lstStyle/>
          <a:p>
            <a:pPr algn="l"/>
            <a:r>
              <a:rPr lang="el-GR" sz="1800" dirty="0"/>
              <a:t>Πηγή: </a:t>
            </a:r>
            <a:r>
              <a:rPr lang="en-US" sz="1800" dirty="0"/>
              <a:t>John Marshal </a:t>
            </a:r>
            <a:r>
              <a:rPr lang="en-US" sz="1800" dirty="0" smtClean="0"/>
              <a:t>1975</a:t>
            </a:r>
            <a:r>
              <a:rPr lang="el-GR" sz="1800" dirty="0" smtClean="0"/>
              <a:t> </a:t>
            </a:r>
            <a:r>
              <a:rPr lang="el-GR" sz="1800" dirty="0" smtClean="0">
                <a:solidFill>
                  <a:schemeClr val="bg1"/>
                </a:solidFill>
              </a:rPr>
              <a:t>– </a:t>
            </a:r>
            <a:r>
              <a:rPr lang="en-US" sz="1800" dirty="0" smtClean="0">
                <a:solidFill>
                  <a:schemeClr val="bg1"/>
                </a:solidFill>
              </a:rPr>
              <a:t>http://Achievingxpotentialperformance.com June 2015</a:t>
            </a:r>
            <a:endParaRPr lang="en-US" sz="1800" dirty="0">
              <a:solidFill>
                <a:schemeClr val="bg1"/>
              </a:solidFill>
            </a:endParaRPr>
          </a:p>
        </p:txBody>
      </p:sp>
      <p:pic>
        <p:nvPicPr>
          <p:cNvPr id="8" name="Εικόνα 5" descr="Εικόνα που περιέχει υπογραφή&#10;&#10;Η περιγραφή δημιουργήθηκε με υψηλή αξιοπιστία">
            <a:extLst>
              <a:ext uri="{FF2B5EF4-FFF2-40B4-BE49-F238E27FC236}">
                <a16:creationId xmlns:a16="http://schemas.microsoft.com/office/drawing/2014/main" xmlns="" id="{E9A4EF2A-BBDB-43E9-B882-E6C96803525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321570" y="5253172"/>
            <a:ext cx="1629798" cy="1292007"/>
          </a:xfrm>
          <a:prstGeom prst="rect">
            <a:avLst/>
          </a:prstGeom>
        </p:spPr>
      </p:pic>
      <p:sp>
        <p:nvSpPr>
          <p:cNvPr id="10" name="Subtitle 2">
            <a:extLst>
              <a:ext uri="{FF2B5EF4-FFF2-40B4-BE49-F238E27FC236}">
                <a16:creationId xmlns:a16="http://schemas.microsoft.com/office/drawing/2014/main" xmlns="" id="{7B7DDA72-5151-4930-806B-CCB75A15E875}"/>
              </a:ext>
            </a:extLst>
          </p:cNvPr>
          <p:cNvSpPr txBox="1">
            <a:spLocks/>
          </p:cNvSpPr>
          <p:nvPr/>
        </p:nvSpPr>
        <p:spPr>
          <a:xfrm>
            <a:off x="1930400" y="162804"/>
            <a:ext cx="8534400" cy="52127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21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20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8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6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l-GR" sz="2800" b="1" dirty="0">
                <a:solidFill>
                  <a:schemeClr val="bg2">
                    <a:lumMod val="50000"/>
                  </a:schemeClr>
                </a:solidFill>
              </a:rPr>
              <a:t>Η ΕΞΙΣΩΣΗ ΤΗΣ ΕΠΙΤΥΧΙΑΣ</a:t>
            </a:r>
            <a:endParaRPr lang="en-US" sz="2800" b="1" dirty="0">
              <a:solidFill>
                <a:schemeClr val="bg2">
                  <a:lumMod val="50000"/>
                </a:schemeClr>
              </a:solidFill>
            </a:endParaRPr>
          </a:p>
        </p:txBody>
      </p:sp>
      <p:graphicFrame>
        <p:nvGraphicFramePr>
          <p:cNvPr id="11" name="Πίνακας 10">
            <a:extLst>
              <a:ext uri="{FF2B5EF4-FFF2-40B4-BE49-F238E27FC236}">
                <a16:creationId xmlns:a16="http://schemas.microsoft.com/office/drawing/2014/main" xmlns="" id="{62B40734-8C80-4456-9286-F13BE49C4AB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851793024"/>
              </p:ext>
            </p:extLst>
          </p:nvPr>
        </p:nvGraphicFramePr>
        <p:xfrm>
          <a:off x="2650836" y="910949"/>
          <a:ext cx="7093528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79125">
                  <a:extLst>
                    <a:ext uri="{9D8B030D-6E8A-4147-A177-3AD203B41FA5}">
                      <a16:colId xmlns:a16="http://schemas.microsoft.com/office/drawing/2014/main" xmlns="" val="996220029"/>
                    </a:ext>
                  </a:extLst>
                </a:gridCol>
                <a:gridCol w="2021948">
                  <a:extLst>
                    <a:ext uri="{9D8B030D-6E8A-4147-A177-3AD203B41FA5}">
                      <a16:colId xmlns:a16="http://schemas.microsoft.com/office/drawing/2014/main" xmlns="" val="521228608"/>
                    </a:ext>
                  </a:extLst>
                </a:gridCol>
                <a:gridCol w="1654321">
                  <a:extLst>
                    <a:ext uri="{9D8B030D-6E8A-4147-A177-3AD203B41FA5}">
                      <a16:colId xmlns:a16="http://schemas.microsoft.com/office/drawing/2014/main" xmlns="" val="3188279261"/>
                    </a:ext>
                  </a:extLst>
                </a:gridCol>
                <a:gridCol w="1838134">
                  <a:extLst>
                    <a:ext uri="{9D8B030D-6E8A-4147-A177-3AD203B41FA5}">
                      <a16:colId xmlns:a16="http://schemas.microsoft.com/office/drawing/2014/main" xmlns="" val="185605084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l-GR" dirty="0"/>
                        <a:t>Ταλέντο  Χ</a:t>
                      </a:r>
                      <a:endParaRPr lang="en-US" dirty="0"/>
                    </a:p>
                  </a:txBody>
                  <a:tcPr marL="121920" marR="121920">
                    <a:solidFill>
                      <a:schemeClr val="tx2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/>
                        <a:t>Προσπάθεια   Χ</a:t>
                      </a:r>
                      <a:endParaRPr lang="en-US" dirty="0"/>
                    </a:p>
                  </a:txBody>
                  <a:tcPr marL="121920" marR="121920">
                    <a:solidFill>
                      <a:schemeClr val="tx2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Ευκαιρία </a:t>
                      </a:r>
                      <a:r>
                        <a:rPr lang="el-GR" dirty="0"/>
                        <a:t>  </a:t>
                      </a:r>
                      <a:endParaRPr lang="en-US" dirty="0"/>
                    </a:p>
                  </a:txBody>
                  <a:tcPr marL="121920" marR="121920">
                    <a:solidFill>
                      <a:schemeClr val="tx2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>
                          <a:solidFill>
                            <a:schemeClr val="accent5">
                              <a:lumMod val="75000"/>
                            </a:schemeClr>
                          </a:solidFill>
                        </a:rPr>
                        <a:t>=</a:t>
                      </a:r>
                      <a:r>
                        <a:rPr lang="el-GR" baseline="0" dirty="0">
                          <a:solidFill>
                            <a:schemeClr val="accent5">
                              <a:lumMod val="75000"/>
                            </a:schemeClr>
                          </a:solidFill>
                        </a:rPr>
                        <a:t>   </a:t>
                      </a:r>
                      <a:r>
                        <a:rPr lang="el-GR" dirty="0">
                          <a:solidFill>
                            <a:schemeClr val="accent5">
                              <a:lumMod val="75000"/>
                            </a:schemeClr>
                          </a:solidFill>
                        </a:rPr>
                        <a:t>Επιτυχία</a:t>
                      </a:r>
                      <a:endParaRPr lang="en-US" dirty="0">
                        <a:solidFill>
                          <a:schemeClr val="accent5">
                            <a:lumMod val="75000"/>
                          </a:schemeClr>
                        </a:solidFill>
                      </a:endParaRPr>
                    </a:p>
                  </a:txBody>
                  <a:tcPr marL="121920" marR="121920">
                    <a:solidFill>
                      <a:schemeClr val="tx2">
                        <a:lumMod val="25000"/>
                        <a:lumOff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397135849"/>
                  </a:ext>
                </a:extLst>
              </a:tr>
            </a:tbl>
          </a:graphicData>
        </a:graphic>
      </p:graphicFrame>
      <p:cxnSp>
        <p:nvCxnSpPr>
          <p:cNvPr id="4" name="Straight Arrow Connector 3"/>
          <p:cNvCxnSpPr/>
          <p:nvPr/>
        </p:nvCxnSpPr>
        <p:spPr>
          <a:xfrm>
            <a:off x="6898821" y="1281793"/>
            <a:ext cx="0" cy="693964"/>
          </a:xfrm>
          <a:prstGeom prst="straightConnector1">
            <a:avLst/>
          </a:prstGeom>
          <a:ln w="31750">
            <a:solidFill>
              <a:schemeClr val="accent1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4841421" y="1975757"/>
            <a:ext cx="484142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Η πιθανότητα επιτυχίας που σου προσφέρεται σε ένα συγκεκριμένο περιβάλλον</a:t>
            </a:r>
            <a:endParaRPr lang="en-US" dirty="0"/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8850086" y="1281793"/>
            <a:ext cx="32657" cy="2147207"/>
          </a:xfrm>
          <a:prstGeom prst="straightConnector1">
            <a:avLst/>
          </a:prstGeom>
          <a:ln w="31750">
            <a:solidFill>
              <a:schemeClr val="accent5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5225143" y="3608614"/>
            <a:ext cx="516799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Ό</a:t>
            </a:r>
            <a:r>
              <a:rPr lang="el-GR" dirty="0" smtClean="0"/>
              <a:t>σο πιο  συμβατά είναι το ταλέντο και </a:t>
            </a:r>
            <a:r>
              <a:rPr lang="el-GR" dirty="0"/>
              <a:t>η</a:t>
            </a:r>
            <a:r>
              <a:rPr lang="el-GR" dirty="0" smtClean="0"/>
              <a:t> προσπάθεια σου με τις ευκαιρίες που σου δίνονται,  τόσο αυξάνεται η πιθανότητα της επιτυχίας σου.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7031313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xmlns="" id="{50701F64-668D-4932-BFA1-257BBB0AD7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67880" y="103770"/>
            <a:ext cx="8293768" cy="886159"/>
          </a:xfrm>
        </p:spPr>
        <p:txBody>
          <a:bodyPr>
            <a:normAutofit/>
          </a:bodyPr>
          <a:lstStyle/>
          <a:p>
            <a:r>
              <a:rPr lang="el-GR" sz="3600" dirty="0">
                <a:solidFill>
                  <a:schemeClr val="accent5"/>
                </a:solidFill>
              </a:rPr>
              <a:t>ΨΥΧΙΚΟ ΣΘΕΝΟΣ</a:t>
            </a:r>
            <a:endParaRPr lang="el-GR" sz="3600" b="1" dirty="0">
              <a:solidFill>
                <a:schemeClr val="accent5"/>
              </a:solidFill>
            </a:endParaRP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xmlns="" id="{ED8466EE-B5D0-4D3E-8975-9292FCE9A1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9621" y="1203158"/>
            <a:ext cx="9070286" cy="5654842"/>
          </a:xfrm>
        </p:spPr>
        <p:txBody>
          <a:bodyPr>
            <a:normAutofit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el-GR" dirty="0"/>
              <a:t> </a:t>
            </a:r>
          </a:p>
        </p:txBody>
      </p:sp>
      <p:pic>
        <p:nvPicPr>
          <p:cNvPr id="6" name="Εικόνα 5" descr="Εικόνα που περιέχει υπογραφή&#10;&#10;Η περιγραφή δημιουργήθηκε με υψηλή αξιοπιστία">
            <a:extLst>
              <a:ext uri="{FF2B5EF4-FFF2-40B4-BE49-F238E27FC236}">
                <a16:creationId xmlns:a16="http://schemas.microsoft.com/office/drawing/2014/main" xmlns="" id="{E9A4EF2A-BBDB-43E9-B882-E6C96803525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321570" y="5253172"/>
            <a:ext cx="1629798" cy="129200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1524000" y="3019493"/>
            <a:ext cx="879757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400" dirty="0" smtClean="0"/>
              <a:t>Το </a:t>
            </a:r>
            <a:r>
              <a:rPr lang="el-GR" sz="2400" dirty="0"/>
              <a:t>σύνολο των νοητικών μας δεξιοτήτων σε συνδυασμό με </a:t>
            </a:r>
            <a:r>
              <a:rPr lang="el-GR" sz="2400" b="1" dirty="0"/>
              <a:t>τη</a:t>
            </a:r>
            <a:r>
              <a:rPr lang="el-GR" sz="2400" b="1" i="1" dirty="0"/>
              <a:t> </a:t>
            </a:r>
            <a:r>
              <a:rPr lang="el-GR" sz="2400" b="1" dirty="0"/>
              <a:t>συναισθηματική</a:t>
            </a:r>
            <a:r>
              <a:rPr lang="el-GR" sz="2400" b="1" i="1" dirty="0"/>
              <a:t> </a:t>
            </a:r>
            <a:r>
              <a:rPr lang="el-GR" sz="2400" dirty="0"/>
              <a:t>μας νοημοσύνη, την ικανότητά μας, δηλαδή, </a:t>
            </a:r>
            <a:r>
              <a:rPr lang="el-GR" sz="2400" b="1" dirty="0"/>
              <a:t>να αναγνωρίζουμε </a:t>
            </a:r>
            <a:r>
              <a:rPr lang="el-GR" sz="2400" dirty="0"/>
              <a:t>και </a:t>
            </a:r>
            <a:r>
              <a:rPr lang="el-GR" sz="2400" b="1" dirty="0"/>
              <a:t>να κατανοούμε </a:t>
            </a:r>
            <a:r>
              <a:rPr lang="el-GR" sz="2400" dirty="0"/>
              <a:t>τα συναισθήματά μας, τα συναισθήματα των άλλων, </a:t>
            </a:r>
            <a:r>
              <a:rPr lang="el-GR" sz="2400" b="1" dirty="0"/>
              <a:t>να διακρίνουμε </a:t>
            </a:r>
            <a:r>
              <a:rPr lang="el-GR" sz="2400" dirty="0"/>
              <a:t>ανάμεσα στα διαφορετικά συναισθήματα και </a:t>
            </a:r>
            <a:r>
              <a:rPr lang="el-GR" sz="2400" b="1" dirty="0"/>
              <a:t>να χρησιμοποιούμε </a:t>
            </a:r>
            <a:r>
              <a:rPr lang="el-GR" sz="2400" dirty="0"/>
              <a:t>τη συναισθηματική πληροφορία ως </a:t>
            </a:r>
            <a:r>
              <a:rPr lang="el-GR" sz="2400" b="1" dirty="0"/>
              <a:t>οδηγό σκέψης και </a:t>
            </a:r>
            <a:r>
              <a:rPr lang="el-GR" sz="2400" b="1" dirty="0" smtClean="0"/>
              <a:t>συμπεριφοράς </a:t>
            </a:r>
            <a:r>
              <a:rPr lang="el-GR" sz="2400" dirty="0" smtClean="0"/>
              <a:t>(Γεωργιάδης, 2018)</a:t>
            </a:r>
            <a:endParaRPr lang="en-US" sz="2400" dirty="0"/>
          </a:p>
        </p:txBody>
      </p:sp>
      <p:sp>
        <p:nvSpPr>
          <p:cNvPr id="5" name="Oval 4"/>
          <p:cNvSpPr/>
          <p:nvPr/>
        </p:nvSpPr>
        <p:spPr>
          <a:xfrm>
            <a:off x="3380014" y="889907"/>
            <a:ext cx="5682343" cy="195126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Mental Strength    -    Mental Toughness   -  Mental Power   -   </a:t>
            </a:r>
            <a:r>
              <a:rPr lang="en-US" b="1" dirty="0" err="1"/>
              <a:t>Νοητικό</a:t>
            </a:r>
            <a:r>
              <a:rPr lang="en-US" b="1" dirty="0"/>
              <a:t> </a:t>
            </a:r>
            <a:r>
              <a:rPr lang="el-GR" b="1" dirty="0"/>
              <a:t> </a:t>
            </a:r>
            <a:r>
              <a:rPr lang="en-US" b="1" dirty="0" err="1"/>
              <a:t>Δυν</a:t>
            </a:r>
            <a:r>
              <a:rPr lang="en-US" b="1" dirty="0"/>
              <a:t>αμικό  - Mental Skills</a:t>
            </a:r>
          </a:p>
          <a:p>
            <a:pPr algn="ctr"/>
            <a:r>
              <a:rPr lang="en-US" b="1" dirty="0"/>
              <a:t>Brain Train</a:t>
            </a:r>
            <a:r>
              <a:rPr lang="el-GR" b="1" dirty="0"/>
              <a:t>   -    </a:t>
            </a:r>
            <a:r>
              <a:rPr lang="el-GR" b="1" dirty="0" smtClean="0"/>
              <a:t>Ψυχολογικές  </a:t>
            </a:r>
            <a:r>
              <a:rPr lang="el-GR" b="1" dirty="0"/>
              <a:t>Δεξιότητες   -   Πνευματικές Δυνάμεις   -  Ψυχικό Σθένος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xmlns="" val="24830521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xmlns="" id="{50701F64-668D-4932-BFA1-257BBB0AD7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1284" y="136358"/>
            <a:ext cx="8293768" cy="886159"/>
          </a:xfrm>
        </p:spPr>
        <p:txBody>
          <a:bodyPr>
            <a:noAutofit/>
          </a:bodyPr>
          <a:lstStyle/>
          <a:p>
            <a:r>
              <a:rPr lang="en-US" sz="2800" dirty="0"/>
              <a:t>TO</a:t>
            </a:r>
            <a:r>
              <a:rPr lang="el-GR" sz="2800" b="1" dirty="0"/>
              <a:t> ΨΥΧΙΚΟ ΣΘΕΝΟΣ  </a:t>
            </a:r>
            <a:r>
              <a:rPr lang="el-GR" sz="2800" dirty="0"/>
              <a:t>μας βοηθά να αναπτύξουμε </a:t>
            </a:r>
            <a:r>
              <a:rPr lang="el-GR" sz="2800" b="1" dirty="0"/>
              <a:t>ΑΝΘΕΚΤΙΚΟΤΗΤΑ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xmlns="" id="{ED8466EE-B5D0-4D3E-8975-9292FCE9A1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9621" y="1203158"/>
            <a:ext cx="9070286" cy="5654842"/>
          </a:xfrm>
        </p:spPr>
        <p:txBody>
          <a:bodyPr>
            <a:normAutofit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el-GR" dirty="0"/>
              <a:t> </a:t>
            </a:r>
          </a:p>
        </p:txBody>
      </p:sp>
      <p:pic>
        <p:nvPicPr>
          <p:cNvPr id="6" name="Εικόνα 5" descr="Εικόνα που περιέχει υπογραφή&#10;&#10;Η περιγραφή δημιουργήθηκε με υψηλή αξιοπιστία">
            <a:extLst>
              <a:ext uri="{FF2B5EF4-FFF2-40B4-BE49-F238E27FC236}">
                <a16:creationId xmlns:a16="http://schemas.microsoft.com/office/drawing/2014/main" xmlns="" id="{E9A4EF2A-BBDB-43E9-B882-E6C96803525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321570" y="5253172"/>
            <a:ext cx="1629798" cy="129200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2711669" y="1205164"/>
            <a:ext cx="7299433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000" dirty="0"/>
              <a:t>έτσι ώστε :</a:t>
            </a:r>
            <a:endParaRPr lang="en-US" sz="2000" dirty="0"/>
          </a:p>
          <a:p>
            <a:pPr lvl="0"/>
            <a:r>
              <a:rPr lang="el-GR" sz="2000" dirty="0"/>
              <a:t>να αντιμετωπίζουμε καλύτερα δύσκολες καταστάσεις</a:t>
            </a:r>
            <a:endParaRPr lang="en-US" sz="2000" dirty="0"/>
          </a:p>
          <a:p>
            <a:pPr lvl="0"/>
            <a:r>
              <a:rPr lang="el-GR" sz="2000" dirty="0">
                <a:solidFill>
                  <a:schemeClr val="accent1">
                    <a:lumMod val="75000"/>
                  </a:schemeClr>
                </a:solidFill>
              </a:rPr>
              <a:t>να επανερχόμαστε μετά από αποτυχία</a:t>
            </a:r>
            <a:endParaRPr lang="en-US" sz="2000" dirty="0">
              <a:solidFill>
                <a:schemeClr val="accent1">
                  <a:lumMod val="75000"/>
                </a:schemeClr>
              </a:solidFill>
            </a:endParaRPr>
          </a:p>
          <a:p>
            <a:pPr lvl="0"/>
            <a:r>
              <a:rPr lang="el-GR" sz="2000" dirty="0"/>
              <a:t>να μην εγκαταλείπουμε</a:t>
            </a:r>
            <a:endParaRPr lang="en-US" sz="2000" dirty="0"/>
          </a:p>
          <a:p>
            <a:pPr lvl="0"/>
            <a:r>
              <a:rPr lang="el-GR" sz="2000" dirty="0">
                <a:solidFill>
                  <a:schemeClr val="accent1">
                    <a:lumMod val="75000"/>
                  </a:schemeClr>
                </a:solidFill>
              </a:rPr>
              <a:t>να προσπαθούμε περισσότερο</a:t>
            </a:r>
            <a:endParaRPr lang="en-US" sz="2000" dirty="0">
              <a:solidFill>
                <a:schemeClr val="accent1">
                  <a:lumMod val="75000"/>
                </a:schemeClr>
              </a:solidFill>
            </a:endParaRPr>
          </a:p>
          <a:p>
            <a:pPr lvl="0"/>
            <a:r>
              <a:rPr lang="el-GR" sz="2000" dirty="0"/>
              <a:t>να κάνουμε διορθωτικές κινήσεις</a:t>
            </a:r>
            <a:endParaRPr lang="en-US" sz="2000" dirty="0"/>
          </a:p>
          <a:p>
            <a:pPr lvl="0"/>
            <a:r>
              <a:rPr lang="el-GR" sz="2000" dirty="0">
                <a:solidFill>
                  <a:schemeClr val="accent1">
                    <a:lumMod val="75000"/>
                  </a:schemeClr>
                </a:solidFill>
              </a:rPr>
              <a:t>να μαθαίνουμε από τα λάθη μας</a:t>
            </a:r>
            <a:endParaRPr lang="en-US" sz="2000" dirty="0">
              <a:solidFill>
                <a:schemeClr val="accent1">
                  <a:lumMod val="75000"/>
                </a:schemeClr>
              </a:solidFill>
            </a:endParaRPr>
          </a:p>
          <a:p>
            <a:pPr lvl="0"/>
            <a:r>
              <a:rPr lang="el-GR" sz="2000" dirty="0"/>
              <a:t>να θέτουμε νέους στόχους</a:t>
            </a:r>
            <a:endParaRPr lang="en-US" sz="2000" dirty="0"/>
          </a:p>
          <a:p>
            <a:pPr lvl="0"/>
            <a:r>
              <a:rPr lang="el-GR" sz="2000" dirty="0">
                <a:solidFill>
                  <a:schemeClr val="accent1">
                    <a:lumMod val="75000"/>
                  </a:schemeClr>
                </a:solidFill>
              </a:rPr>
              <a:t>να προσαρμοζόμαστε ευκολότερα σε νέες καταστάσεις</a:t>
            </a:r>
            <a:endParaRPr lang="en-US" sz="2000" dirty="0">
              <a:solidFill>
                <a:schemeClr val="accent1">
                  <a:lumMod val="75000"/>
                </a:schemeClr>
              </a:solidFill>
            </a:endParaRPr>
          </a:p>
          <a:p>
            <a:pPr lvl="0"/>
            <a:r>
              <a:rPr lang="el-GR" sz="2000" dirty="0"/>
              <a:t>να ωριμάζουμε από τις εμπειρίες μας</a:t>
            </a:r>
            <a:endParaRPr lang="en-US" sz="2000" dirty="0"/>
          </a:p>
          <a:p>
            <a:pPr lvl="0"/>
            <a:r>
              <a:rPr lang="el-GR" sz="2000" dirty="0">
                <a:solidFill>
                  <a:schemeClr val="accent1">
                    <a:lumMod val="75000"/>
                  </a:schemeClr>
                </a:solidFill>
              </a:rPr>
              <a:t>να ξεπερνάμε τις δυσκολίες</a:t>
            </a:r>
            <a:endParaRPr lang="en-US" sz="2000" dirty="0">
              <a:solidFill>
                <a:schemeClr val="accent1">
                  <a:lumMod val="75000"/>
                </a:schemeClr>
              </a:solidFill>
            </a:endParaRPr>
          </a:p>
          <a:p>
            <a:pPr lvl="0"/>
            <a:r>
              <a:rPr lang="el-GR" sz="2000" dirty="0"/>
              <a:t>να κοιτάμε μπροστά</a:t>
            </a:r>
            <a:endParaRPr lang="en-US" sz="2000" dirty="0"/>
          </a:p>
          <a:p>
            <a:pPr lvl="0"/>
            <a:r>
              <a:rPr lang="el-GR" sz="2000" dirty="0">
                <a:solidFill>
                  <a:schemeClr val="accent1">
                    <a:lumMod val="75000"/>
                  </a:schemeClr>
                </a:solidFill>
              </a:rPr>
              <a:t>να εστιάζουμε στα θετικά</a:t>
            </a:r>
            <a:endParaRPr lang="en-US" sz="2000" dirty="0">
              <a:solidFill>
                <a:schemeClr val="accent1">
                  <a:lumMod val="75000"/>
                </a:schemeClr>
              </a:solidFill>
            </a:endParaRPr>
          </a:p>
          <a:p>
            <a:pPr lvl="0"/>
            <a:r>
              <a:rPr lang="el-GR" sz="2000" dirty="0"/>
              <a:t>να είμαστε ευέλικτοι</a:t>
            </a:r>
            <a:endParaRPr lang="en-US" sz="2000" dirty="0"/>
          </a:p>
          <a:p>
            <a:pPr lvl="0"/>
            <a:r>
              <a:rPr lang="el-GR" sz="2000" dirty="0">
                <a:solidFill>
                  <a:schemeClr val="accent1">
                    <a:lumMod val="75000"/>
                  </a:schemeClr>
                </a:solidFill>
              </a:rPr>
              <a:t>να επιλύουμε προβλήματα</a:t>
            </a:r>
            <a:endParaRPr lang="en-US" sz="2000" dirty="0">
              <a:solidFill>
                <a:schemeClr val="accent1">
                  <a:lumMod val="75000"/>
                </a:schemeClr>
              </a:solidFill>
            </a:endParaRPr>
          </a:p>
          <a:p>
            <a:pPr lvl="0"/>
            <a:r>
              <a:rPr lang="el-GR" sz="2000" dirty="0"/>
              <a:t>να ρυθμίζουμε τα συναισθήματά μας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xmlns="" val="41681353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xmlns="" id="{50701F64-668D-4932-BFA1-257BBB0AD7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1284" y="136358"/>
            <a:ext cx="8293768" cy="1519021"/>
          </a:xfrm>
        </p:spPr>
        <p:txBody>
          <a:bodyPr>
            <a:normAutofit/>
          </a:bodyPr>
          <a:lstStyle/>
          <a:p>
            <a:r>
              <a:rPr lang="el-GR" b="1" dirty="0"/>
              <a:t>ΔΥΣΚΟΛΙΕΣ</a:t>
            </a:r>
            <a:r>
              <a:rPr lang="el-GR" dirty="0"/>
              <a:t> </a:t>
            </a:r>
            <a:r>
              <a:rPr lang="el-GR" sz="2800" dirty="0"/>
              <a:t>ΠΟΥ ΜΠΟΡΕΙ ΝΑ ΣΥΝΑΝΤΗΣΕΙ ΕΝΑΣ </a:t>
            </a:r>
            <a:r>
              <a:rPr lang="el-GR" b="1" dirty="0"/>
              <a:t>ΑΘΛΗΤΗΣ</a:t>
            </a:r>
            <a:r>
              <a:rPr lang="el-GR" dirty="0"/>
              <a:t> ή </a:t>
            </a:r>
            <a:r>
              <a:rPr lang="el-GR" b="1" dirty="0"/>
              <a:t>ΠΡΩΤΑΘΛΗΤΗΣ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xmlns="" id="{ED8466EE-B5D0-4D3E-8975-9292FCE9A1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9621" y="1203158"/>
            <a:ext cx="9070286" cy="5654842"/>
          </a:xfrm>
        </p:spPr>
        <p:txBody>
          <a:bodyPr>
            <a:normAutofit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el-GR" dirty="0"/>
              <a:t> </a:t>
            </a:r>
          </a:p>
        </p:txBody>
      </p:sp>
      <p:pic>
        <p:nvPicPr>
          <p:cNvPr id="6" name="Εικόνα 5" descr="Εικόνα που περιέχει υπογραφή&#10;&#10;Η περιγραφή δημιουργήθηκε με υψηλή αξιοπιστία">
            <a:extLst>
              <a:ext uri="{FF2B5EF4-FFF2-40B4-BE49-F238E27FC236}">
                <a16:creationId xmlns:a16="http://schemas.microsoft.com/office/drawing/2014/main" xmlns="" id="{E9A4EF2A-BBDB-43E9-B882-E6C96803525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321570" y="5253172"/>
            <a:ext cx="1629798" cy="129200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3048000" y="1997839"/>
            <a:ext cx="6096000" cy="381642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l-GR" dirty="0"/>
              <a:t> </a:t>
            </a:r>
            <a:endParaRPr lang="en-US" dirty="0"/>
          </a:p>
          <a:p>
            <a:pPr marL="457200" indent="-457200"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l-GR" sz="3200" dirty="0"/>
              <a:t>Άγχος</a:t>
            </a:r>
            <a:endParaRPr lang="en-US" sz="3200" dirty="0"/>
          </a:p>
          <a:p>
            <a:pPr marL="457200" indent="-457200"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l-GR" sz="3200" dirty="0" smtClean="0">
                <a:solidFill>
                  <a:schemeClr val="accent1">
                    <a:lumMod val="75000"/>
                  </a:schemeClr>
                </a:solidFill>
              </a:rPr>
              <a:t>&lt;&lt;Πάγωμα </a:t>
            </a:r>
            <a:r>
              <a:rPr lang="el-GR" sz="3200" dirty="0">
                <a:solidFill>
                  <a:schemeClr val="accent1">
                    <a:lumMod val="75000"/>
                  </a:schemeClr>
                </a:solidFill>
              </a:rPr>
              <a:t>υπό </a:t>
            </a:r>
            <a:r>
              <a:rPr lang="el-GR" sz="3200" dirty="0" smtClean="0">
                <a:solidFill>
                  <a:schemeClr val="accent1">
                    <a:lumMod val="75000"/>
                  </a:schemeClr>
                </a:solidFill>
              </a:rPr>
              <a:t>πίεση&gt;&gt;</a:t>
            </a:r>
            <a:endParaRPr lang="en-US" sz="3200" dirty="0">
              <a:solidFill>
                <a:schemeClr val="accent1">
                  <a:lumMod val="75000"/>
                </a:schemeClr>
              </a:solidFill>
            </a:endParaRPr>
          </a:p>
          <a:p>
            <a:pPr marL="457200" indent="-457200"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l-GR" sz="3200" dirty="0"/>
              <a:t>Έλλειψη κινήτρου</a:t>
            </a:r>
          </a:p>
          <a:p>
            <a:pPr marL="457200" indent="-457200"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l-GR" sz="3200" dirty="0">
                <a:solidFill>
                  <a:schemeClr val="accent1">
                    <a:lumMod val="75000"/>
                  </a:schemeClr>
                </a:solidFill>
              </a:rPr>
              <a:t>Αδυναμία συγκέντρωσης</a:t>
            </a:r>
            <a:endParaRPr lang="en-US" sz="3200" dirty="0">
              <a:solidFill>
                <a:schemeClr val="accent1">
                  <a:lumMod val="75000"/>
                </a:schemeClr>
              </a:solidFill>
            </a:endParaRPr>
          </a:p>
          <a:p>
            <a:pPr marL="457200" indent="-457200"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l-GR" sz="3200" dirty="0"/>
              <a:t>Έλλειψη σταθερότητας</a:t>
            </a:r>
            <a:endParaRPr lang="en-US" sz="3200" dirty="0"/>
          </a:p>
          <a:p>
            <a:pPr marL="457200" indent="-457200"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l-GR" sz="3200" dirty="0">
                <a:solidFill>
                  <a:schemeClr val="accent1">
                    <a:lumMod val="75000"/>
                  </a:schemeClr>
                </a:solidFill>
              </a:rPr>
              <a:t>Φόβος για ήττα/αποτυχία</a:t>
            </a:r>
            <a:endParaRPr lang="en-US" sz="3200" dirty="0">
              <a:solidFill>
                <a:schemeClr val="accent1">
                  <a:lumMod val="75000"/>
                </a:schemeClr>
              </a:solidFill>
            </a:endParaRPr>
          </a:p>
          <a:p>
            <a:pPr marL="457200" indent="-457200"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l-GR" sz="3200" dirty="0"/>
              <a:t>Χαμηλή αυτοπεποίθηση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xmlns="" val="258231858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Παράλλαξη">
  <a:themeElements>
    <a:clrScheme name="Προσαρμοσμένο 2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F86C16"/>
      </a:accent1>
      <a:accent2>
        <a:srgbClr val="CD4223"/>
      </a:accent2>
      <a:accent3>
        <a:srgbClr val="A89374"/>
      </a:accent3>
      <a:accent4>
        <a:srgbClr val="83AA67"/>
      </a:accent4>
      <a:accent5>
        <a:srgbClr val="F86C16"/>
      </a:accent5>
      <a:accent6>
        <a:srgbClr val="9390AF"/>
      </a:accent6>
      <a:hlink>
        <a:srgbClr val="F86C16"/>
      </a:hlink>
      <a:folHlink>
        <a:srgbClr val="F86C16"/>
      </a:folHlink>
    </a:clrScheme>
    <a:fontScheme name="Παράλλαξη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Παράλλαξη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Parallax" id="{3388167B-A2EB-4685-9635-1831D9AEF8C4}" vid="{EBEC8F79-A447-43FC-8E81-85E8468AF3F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TM03457496[[fn=Παράλλαξη]]</Template>
  <TotalTime>1375</TotalTime>
  <Words>772</Words>
  <Application>Microsoft Office PowerPoint</Application>
  <PresentationFormat>Προσαρμογή</PresentationFormat>
  <Paragraphs>256</Paragraphs>
  <Slides>18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18</vt:i4>
      </vt:variant>
    </vt:vector>
  </HeadingPairs>
  <TitlesOfParts>
    <vt:vector size="19" baseType="lpstr">
      <vt:lpstr>Παράλλαξη</vt:lpstr>
      <vt:lpstr>Το Ψυχικό  Σθένος στον Αθλητισμό</vt:lpstr>
      <vt:lpstr>ΑΘΛΗΤΗΣ =</vt:lpstr>
      <vt:lpstr>Πηγή: John Marshal 1975 – http://Achievingxpotentialperformance.com June 2015</vt:lpstr>
      <vt:lpstr>Πηγή: John Marshal 1975 – http://Achievingxpotentialperformance.com June 2015</vt:lpstr>
      <vt:lpstr>Πηγή: John Marshal 1975 – http://Achievingxpotentialperformance.com June 2015</vt:lpstr>
      <vt:lpstr>Πηγή: John Marshal 1975 – http://Achievingxpotentialperformance.com June 2015</vt:lpstr>
      <vt:lpstr>ΨΥΧΙΚΟ ΣΘΕΝΟΣ</vt:lpstr>
      <vt:lpstr>TO ΨΥΧΙΚΟ ΣΘΕΝΟΣ  μας βοηθά να αναπτύξουμε ΑΝΘΕΚΤΙΚΟΤΗΤΑ</vt:lpstr>
      <vt:lpstr>ΔΥΣΚΟΛΙΕΣ ΠΟΥ ΜΠΟΡΕΙ ΝΑ ΣΥΝΑΝΤΗΣΕΙ ΕΝΑΣ ΑΘΛΗΤΗΣ ή ΠΡΩΤΑΘΛΗΤΗΣ</vt:lpstr>
      <vt:lpstr>ΔΕΞΙΟΤΗΤΕΣ ΠΟΥ ΕΙΝΑΙ ΑΠΑΡΑΙΤΗΤΟ  ΝΑ ΕΞΑΣΚΗΘΟΥΝ/ΑΠΟΚΤΗΘΟΥΝ</vt:lpstr>
      <vt:lpstr>ΤΕΧΝΙΚΕΣ / ΣΤΡΑΤΗΓΙΚΕΣ</vt:lpstr>
      <vt:lpstr>Ενδεικτικά:  </vt:lpstr>
      <vt:lpstr>Κίνητρα Στρατηγικές που βοηθούν </vt:lpstr>
      <vt:lpstr>Καθορισμός Στόχων</vt:lpstr>
      <vt:lpstr>Τρία στάδια στόχων</vt:lpstr>
      <vt:lpstr>Συγκέντρωση  </vt:lpstr>
      <vt:lpstr>Συμβουλές προς Προπονητές</vt:lpstr>
      <vt:lpstr>ΠΩΣ;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ΠΡΟΕΦΗΒΕΙΑ, ΕΦΗΒΕΙΑ &amp; ΑΘΛΗΤΙΣΜΟΣ</dc:title>
  <dc:creator>Χρύσα Φλουράκη</dc:creator>
  <cp:lastModifiedBy>user</cp:lastModifiedBy>
  <cp:revision>18</cp:revision>
  <dcterms:created xsi:type="dcterms:W3CDTF">2018-07-09T10:13:10Z</dcterms:created>
  <dcterms:modified xsi:type="dcterms:W3CDTF">2018-07-15T14:02:48Z</dcterms:modified>
</cp:coreProperties>
</file>